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7" r:id="rId3"/>
  </p:sldMasterIdLst>
  <p:notesMasterIdLst>
    <p:notesMasterId r:id="rId2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9144000" cy="5143500" type="screen16x9"/>
  <p:notesSz cx="6858000" cy="9144000"/>
  <p:embeddedFontLst>
    <p:embeddedFont>
      <p:font typeface="Avenir" panose="02000503020000020003" pitchFamily="2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orbel" panose="020B050302020402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74">
          <p15:clr>
            <a:srgbClr val="A4A3A4"/>
          </p15:clr>
        </p15:guide>
        <p15:guide id="2" orient="horz" pos="766">
          <p15:clr>
            <a:srgbClr val="A4A3A4"/>
          </p15:clr>
        </p15:guide>
        <p15:guide id="3" pos="350">
          <p15:clr>
            <a:srgbClr val="A4A3A4"/>
          </p15:clr>
        </p15:guide>
        <p15:guide id="4" orient="horz" pos="3166">
          <p15:clr>
            <a:srgbClr val="A4A3A4"/>
          </p15:clr>
        </p15:guide>
        <p15:guide id="5" orient="horz" pos="130">
          <p15:clr>
            <a:srgbClr val="A4A3A4"/>
          </p15:clr>
        </p15:guide>
        <p15:guide id="6" orient="horz" pos="782">
          <p15:clr>
            <a:srgbClr val="A4A3A4"/>
          </p15:clr>
        </p15:guide>
        <p15:guide id="7" pos="222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g3yNT4YPtLapgKrCUEbdN44prT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574"/>
        <p:guide orient="horz" pos="766"/>
        <p:guide pos="350"/>
        <p:guide orient="horz" pos="3166"/>
        <p:guide orient="horz" pos="130"/>
        <p:guide orient="horz" pos="782"/>
        <p:guide pos="2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e192e5cdc3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</a:pPr>
            <a:endParaRPr/>
          </a:p>
        </p:txBody>
      </p:sp>
      <p:sp>
        <p:nvSpPr>
          <p:cNvPr id="67" name="Google Shape;67;ge192e5cdc3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e3c3a8045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ge3c3a8045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e3c3a8045b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e3c3a8045b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e4a1114dd4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e4a1114dd4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e3c3a8045b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1" name="Google Shape;281;ge3c3a8045b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e3c3a8045b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Google Shape;299;ge3c3a8045b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e3c3a8045b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ge3c3a8045b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OLT is abstracted with olt-adapter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ONU is abstracted with onu-adapter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ONUs + OLT are abstracted to the SDN controller as a switch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A constellation of OLT and ONUs is exposed via a single SDN controller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e3c3a8045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e3c3a8045b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OLT is abstracted with olt-adapter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ONU is abstracted with onu-adapter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ONUs + OLT are abstracted to the SDN controller as a switch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A constellation of OLT and ONUs is exposed via a single SDN controller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e3c3a8045b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ge3c3a8045b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OLT is abstracted with olt-adapter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ONU is abstracted with onu-adapter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ONUs + OLT are abstracted to the SDN controller as a switch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A constellation of OLT and ONUs is exposed via a single SDN controller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e3c3a8045b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ge3c3a8045b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OLT is abstracted with olt-adapter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ONU is abstracted with onu-adapter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ONUs + OLT are abstracted to the SDN controller as a switch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A constellation of OLT and ONUs is exposed via a single SDN controller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e3c3a8045b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e3c3a8045b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OLT is abstracted with olt-adapter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ONU is abstracted with onu-adapter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ONUs + OLT are abstracted to the SDN controller as a switch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A constellation of OLT and ONUs is exposed via a single SDN controller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e192e5cdc3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" name="Google Shape;77;ge192e5cdc3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e3c3a8045b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ge3c3a8045b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OLT is abstracted with olt-adapter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ONU is abstracted with onu-adapter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ONUs + OLT are abstracted to the SDN controller as a switch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A constellation of OLT and ONUs is exposed via a single SDN controller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e3c3a8045b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ge3c3a8045b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Today we present the work of a large community that includes both operators and vendors</a:t>
            </a:r>
            <a:endParaRPr/>
          </a:p>
        </p:txBody>
      </p:sp>
      <p:sp>
        <p:nvSpPr>
          <p:cNvPr id="353" name="Google Shape;353;ge3c3a8045b_0_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e3c3a8045b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rbel"/>
              <a:buNone/>
            </a:pPr>
            <a:endParaRPr/>
          </a:p>
        </p:txBody>
      </p:sp>
      <p:sp>
        <p:nvSpPr>
          <p:cNvPr id="384" name="Google Shape;384;ge3c3a8045b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b8ac3231b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gb8ac3231b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fcdc7592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afcdc7592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gafcdc7592c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b8ac3231bf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b8ac3231bf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OLT is abstracted with olt-adapter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ONU is abstracted with onu-adapter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ONUs + OLT are abstracted to the SDN controller as a switch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-"/>
            </a:pPr>
            <a:r>
              <a:rPr lang="en-US" sz="1400">
                <a:solidFill>
                  <a:schemeClr val="dk1"/>
                </a:solidFill>
              </a:rPr>
              <a:t>A constellation of OLT and ONUs is exposed via a single SDN controller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b8ac3231bf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gb8ac3231bf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e3c3a804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ge3c3a8045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e2de1684ca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e2de1684ca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cc5e82cd3f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gcc5e82cd3f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>
  <p:cSld name="Cover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22332" y="-2898034"/>
            <a:ext cx="2299336" cy="3681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e192e5cdc3_0_120"/>
          <p:cNvSpPr txBox="1">
            <a:spLocks noGrp="1"/>
          </p:cNvSpPr>
          <p:nvPr>
            <p:ph type="body" idx="1"/>
          </p:nvPr>
        </p:nvSpPr>
        <p:spPr>
          <a:xfrm>
            <a:off x="457200" y="1097280"/>
            <a:ext cx="8521800" cy="3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814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40"/>
              <a:buChar char="•"/>
              <a:defRPr/>
            </a:lvl1pPr>
            <a:lvl2pPr marL="914400" lvl="1" indent="-34734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70"/>
              <a:buChar char="•"/>
              <a:defRPr/>
            </a:lvl2pPr>
            <a:lvl3pPr marL="137160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Char char="•"/>
              <a:defRPr/>
            </a:lvl3pPr>
            <a:lvl4pPr marL="1828800" lvl="3" indent="-32575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30"/>
              <a:buChar char="•"/>
              <a:defRPr/>
            </a:lvl4pPr>
            <a:lvl5pPr marL="2286000" lvl="4" indent="-32575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530"/>
              <a:buChar char="•"/>
              <a:defRPr/>
            </a:lvl5pPr>
            <a:lvl6pPr marL="274320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ge192e5cdc3_0_120"/>
          <p:cNvSpPr txBox="1">
            <a:spLocks noGrp="1"/>
          </p:cNvSpPr>
          <p:nvPr>
            <p:ph type="sldNum" idx="12"/>
          </p:nvPr>
        </p:nvSpPr>
        <p:spPr>
          <a:xfrm>
            <a:off x="3505200" y="485102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ge192e5cdc3_0_120"/>
          <p:cNvSpPr txBox="1">
            <a:spLocks noGrp="1"/>
          </p:cNvSpPr>
          <p:nvPr>
            <p:ph type="title"/>
          </p:nvPr>
        </p:nvSpPr>
        <p:spPr>
          <a:xfrm>
            <a:off x="457200" y="72933"/>
            <a:ext cx="82296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ctr" rtl="0">
              <a:lnSpc>
                <a:spcPct val="188888"/>
              </a:lnSpc>
              <a:spcBef>
                <a:spcPts val="0"/>
              </a:spcBef>
              <a:spcAft>
                <a:spcPts val="0"/>
              </a:spcAft>
              <a:buClr>
                <a:srgbClr val="1849A2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e192e5cdc3_0_124"/>
          <p:cNvSpPr txBox="1">
            <a:spLocks noGrp="1"/>
          </p:cNvSpPr>
          <p:nvPr>
            <p:ph type="title"/>
          </p:nvPr>
        </p:nvSpPr>
        <p:spPr>
          <a:xfrm>
            <a:off x="457200" y="72933"/>
            <a:ext cx="82296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ctr" rtl="0">
              <a:lnSpc>
                <a:spcPct val="188888"/>
              </a:lnSpc>
              <a:spcBef>
                <a:spcPts val="0"/>
              </a:spcBef>
              <a:spcAft>
                <a:spcPts val="0"/>
              </a:spcAft>
              <a:buClr>
                <a:srgbClr val="1849A2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ge192e5cdc3_0_124"/>
          <p:cNvSpPr txBox="1">
            <a:spLocks noGrp="1"/>
          </p:cNvSpPr>
          <p:nvPr>
            <p:ph type="sldNum" idx="12"/>
          </p:nvPr>
        </p:nvSpPr>
        <p:spPr>
          <a:xfrm>
            <a:off x="3505200" y="484889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Only">
  <p:cSld name="Logo 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e192e5cdc3_0_127"/>
          <p:cNvSpPr txBox="1">
            <a:spLocks noGrp="1"/>
          </p:cNvSpPr>
          <p:nvPr>
            <p:ph type="sldNum" idx="12"/>
          </p:nvPr>
        </p:nvSpPr>
        <p:spPr>
          <a:xfrm>
            <a:off x="3505200" y="484889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padrão">
  <p:cSld name="Slide padrão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e192e5cdc3_0_129"/>
          <p:cNvSpPr txBox="1">
            <a:spLocks noGrp="1"/>
          </p:cNvSpPr>
          <p:nvPr>
            <p:ph type="title"/>
          </p:nvPr>
        </p:nvSpPr>
        <p:spPr>
          <a:xfrm>
            <a:off x="267047" y="14291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>
  <p:cSld name="Cover Slide">
    <p:bg>
      <p:bgPr>
        <a:solidFill>
          <a:schemeClr val="lt1">
            <a:alpha val="0"/>
          </a:schemeClr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ge192e5cdc3_0_1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22332" y="-2898034"/>
            <a:ext cx="2299336" cy="36812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b8ac3231bf_0_2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b8ac3231bf_0_27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814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40"/>
              <a:buChar char="•"/>
              <a:defRPr/>
            </a:lvl1pPr>
            <a:lvl2pPr marL="914400" lvl="1" indent="-347344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70"/>
              <a:buChar char="•"/>
              <a:defRPr/>
            </a:lvl2pPr>
            <a:lvl3pPr marL="1371600" lvl="2" indent="-3365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00"/>
              <a:buChar char="•"/>
              <a:defRPr/>
            </a:lvl3pPr>
            <a:lvl4pPr marL="1828800" lvl="3" indent="-3257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30"/>
              <a:buChar char="•"/>
              <a:defRPr/>
            </a:lvl4pPr>
            <a:lvl5pPr marL="2286000" lvl="4" indent="-32575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30"/>
              <a:buChar char="•"/>
              <a:defRPr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gb8ac3231bf_0_2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b8ac3231bf_0_282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  <a:defRPr sz="3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gb8ac3231bf_0_282"/>
          <p:cNvSpPr txBox="1">
            <a:spLocks noGrp="1"/>
          </p:cNvSpPr>
          <p:nvPr>
            <p:ph type="body" idx="1"/>
          </p:nvPr>
        </p:nvSpPr>
        <p:spPr>
          <a:xfrm>
            <a:off x="457200" y="1097280"/>
            <a:ext cx="8521800" cy="3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8140" algn="l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2419" algn="l">
              <a:lnSpc>
                <a:spcPct val="118181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320"/>
              <a:buFont typeface="Noto Sans Symbols"/>
              <a:buChar char="▪"/>
              <a:defRPr sz="2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655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7180" algn="l">
              <a:lnSpc>
                <a:spcPct val="122222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▪"/>
              <a:defRPr sz="1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2575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gb8ac3231bf_0_282"/>
          <p:cNvSpPr txBox="1">
            <a:spLocks noGrp="1"/>
          </p:cNvSpPr>
          <p:nvPr>
            <p:ph type="sldNum" idx="12"/>
          </p:nvPr>
        </p:nvSpPr>
        <p:spPr>
          <a:xfrm>
            <a:off x="3505200" y="485102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padrão">
  <p:cSld name="Slide padrã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cc5e82cd3f_0_79"/>
          <p:cNvSpPr txBox="1">
            <a:spLocks noGrp="1"/>
          </p:cNvSpPr>
          <p:nvPr>
            <p:ph type="title"/>
          </p:nvPr>
        </p:nvSpPr>
        <p:spPr>
          <a:xfrm>
            <a:off x="267047" y="14291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None/>
              <a:defRPr sz="2100" b="1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457200" y="1097280"/>
            <a:ext cx="8521700" cy="3411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814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40"/>
              <a:buChar char="•"/>
              <a:defRPr/>
            </a:lvl1pPr>
            <a:lvl2pPr marL="914400" lvl="1" indent="-347344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70"/>
              <a:buChar char="•"/>
              <a:defRPr/>
            </a:lvl2pPr>
            <a:lvl3pPr marL="1371600" lvl="2" indent="-3365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Char char="•"/>
              <a:defRPr/>
            </a:lvl3pPr>
            <a:lvl4pPr marL="1828800" lvl="3" indent="-32575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30"/>
              <a:buChar char="•"/>
              <a:defRPr/>
            </a:lvl4pPr>
            <a:lvl5pPr marL="2286000" lvl="4" indent="-32575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530"/>
              <a:buChar char="•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3505200" y="485102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57200" y="72933"/>
            <a:ext cx="8229600" cy="532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ctr">
              <a:lnSpc>
                <a:spcPct val="188888"/>
              </a:lnSpc>
              <a:spcBef>
                <a:spcPts val="0"/>
              </a:spcBef>
              <a:spcAft>
                <a:spcPts val="0"/>
              </a:spcAft>
              <a:buClr>
                <a:srgbClr val="1849A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57200" y="72933"/>
            <a:ext cx="8229600" cy="532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lvl="0" algn="ctr">
              <a:lnSpc>
                <a:spcPct val="188888"/>
              </a:lnSpc>
              <a:spcBef>
                <a:spcPts val="0"/>
              </a:spcBef>
              <a:spcAft>
                <a:spcPts val="0"/>
              </a:spcAft>
              <a:buClr>
                <a:srgbClr val="1849A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3505200" y="48488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Only">
  <p:cSld name="Logo 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sldNum" idx="12"/>
          </p:nvPr>
        </p:nvSpPr>
        <p:spPr>
          <a:xfrm>
            <a:off x="3505200" y="48488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e192e5cdc3_0_1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ge192e5cdc3_0_1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814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040"/>
              <a:buChar char="•"/>
              <a:defRPr/>
            </a:lvl1pPr>
            <a:lvl2pPr marL="914400" lvl="1" indent="-34734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870"/>
              <a:buChar char="•"/>
              <a:defRPr/>
            </a:lvl2pPr>
            <a:lvl3pPr marL="137160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00"/>
              <a:buChar char="•"/>
              <a:defRPr/>
            </a:lvl3pPr>
            <a:lvl4pPr marL="1828800" lvl="3" indent="-32575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30"/>
              <a:buChar char="•"/>
              <a:defRPr/>
            </a:lvl4pPr>
            <a:lvl5pPr marL="2286000" lvl="4" indent="-32575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530"/>
              <a:buChar char="•"/>
              <a:defRPr/>
            </a:lvl5pPr>
            <a:lvl6pPr marL="274320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ge192e5cdc3_0_1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OBJEC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e192e5cdc3_0_116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Corbel"/>
              <a:buNone/>
              <a:defRPr sz="3000" b="0" i="0" u="none" strike="noStrike" cap="none">
                <a:solidFill>
                  <a:schemeClr val="dk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ge192e5cdc3_0_116"/>
          <p:cNvSpPr txBox="1">
            <a:spLocks noGrp="1"/>
          </p:cNvSpPr>
          <p:nvPr>
            <p:ph type="body" idx="1"/>
          </p:nvPr>
        </p:nvSpPr>
        <p:spPr>
          <a:xfrm>
            <a:off x="457200" y="1097280"/>
            <a:ext cx="8521800" cy="3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8140" algn="l" rtl="0">
              <a:lnSpc>
                <a:spcPct val="125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12419" algn="l" rtl="0">
              <a:lnSpc>
                <a:spcPct val="118181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320"/>
              <a:buFont typeface="Noto Sans Symbols"/>
              <a:buChar char="▪"/>
              <a:defRPr sz="22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365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7180" algn="l" rtl="0">
              <a:lnSpc>
                <a:spcPct val="122222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080"/>
              <a:buFont typeface="Noto Sans Symbols"/>
              <a:buChar char="▪"/>
              <a:defRPr sz="1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2575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ge192e5cdc3_0_116"/>
          <p:cNvSpPr txBox="1">
            <a:spLocks noGrp="1"/>
          </p:cNvSpPr>
          <p:nvPr>
            <p:ph type="sldNum" idx="12"/>
          </p:nvPr>
        </p:nvSpPr>
        <p:spPr>
          <a:xfrm>
            <a:off x="3505200" y="485102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52B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4" descr="onf-mark-white.png"/>
          <p:cNvPicPr preferRelativeResize="0"/>
          <p:nvPr/>
        </p:nvPicPr>
        <p:blipFill rotWithShape="1">
          <a:blip r:embed="rId3">
            <a:alphaModFix amt="7000"/>
          </a:blip>
          <a:srcRect/>
          <a:stretch/>
        </p:blipFill>
        <p:spPr>
          <a:xfrm>
            <a:off x="3000469" y="1457251"/>
            <a:ext cx="3143062" cy="33458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4"/>
          <p:cNvSpPr/>
          <p:nvPr/>
        </p:nvSpPr>
        <p:spPr>
          <a:xfrm rot="-4032221">
            <a:off x="2809583" y="-4228470"/>
            <a:ext cx="3554331" cy="8456937"/>
          </a:xfrm>
          <a:custGeom>
            <a:avLst/>
            <a:gdLst/>
            <a:ahLst/>
            <a:cxnLst/>
            <a:rect l="l" t="t" r="r" b="b"/>
            <a:pathLst>
              <a:path w="3561638" h="8431866" extrusionOk="0">
                <a:moveTo>
                  <a:pt x="9220" y="0"/>
                </a:moveTo>
                <a:cubicBezTo>
                  <a:pt x="335661" y="756852"/>
                  <a:pt x="3265760" y="7726364"/>
                  <a:pt x="3561638" y="8431866"/>
                </a:cubicBezTo>
                <a:cubicBezTo>
                  <a:pt x="3022602" y="8022640"/>
                  <a:pt x="1401720" y="6055570"/>
                  <a:pt x="815057" y="4637492"/>
                </a:cubicBezTo>
                <a:cubicBezTo>
                  <a:pt x="210830" y="3222158"/>
                  <a:pt x="-54390" y="793975"/>
                  <a:pt x="92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5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title"/>
          </p:nvPr>
        </p:nvSpPr>
        <p:spPr>
          <a:xfrm>
            <a:off x="457200" y="72933"/>
            <a:ext cx="8229600" cy="532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rgbClr val="1849A2"/>
              </a:buClr>
              <a:buSzPts val="3000"/>
              <a:buFont typeface="Calibri"/>
              <a:buNone/>
              <a:defRPr sz="3000" b="0" i="0" u="none" strike="noStrike" cap="none">
                <a:solidFill>
                  <a:srgbClr val="1849A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1"/>
          </p:nvPr>
        </p:nvSpPr>
        <p:spPr>
          <a:xfrm>
            <a:off x="457200" y="1097280"/>
            <a:ext cx="8521700" cy="3411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814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34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870"/>
              <a:buFont typeface="Arial"/>
              <a:buChar char="•"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575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575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sldNum" idx="12"/>
          </p:nvPr>
        </p:nvSpPr>
        <p:spPr>
          <a:xfrm>
            <a:off x="3505200" y="4848891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9" name="Google Shape;19;p6" descr="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265242" y="4631225"/>
            <a:ext cx="713658" cy="43533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e192e5cdc3_0_107"/>
          <p:cNvSpPr txBox="1">
            <a:spLocks noGrp="1"/>
          </p:cNvSpPr>
          <p:nvPr>
            <p:ph type="title"/>
          </p:nvPr>
        </p:nvSpPr>
        <p:spPr>
          <a:xfrm>
            <a:off x="457200" y="72933"/>
            <a:ext cx="82296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R="0" lvl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Clr>
                <a:srgbClr val="1849A2"/>
              </a:buClr>
              <a:buSzPts val="3000"/>
              <a:buFont typeface="Calibri"/>
              <a:buNone/>
              <a:defRPr sz="3000" b="0" i="0" u="none" strike="noStrike" cap="none">
                <a:solidFill>
                  <a:srgbClr val="1849A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ge192e5cdc3_0_107"/>
          <p:cNvSpPr txBox="1">
            <a:spLocks noGrp="1"/>
          </p:cNvSpPr>
          <p:nvPr>
            <p:ph type="body" idx="1"/>
          </p:nvPr>
        </p:nvSpPr>
        <p:spPr>
          <a:xfrm>
            <a:off x="457200" y="1097280"/>
            <a:ext cx="8521800" cy="3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814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4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7344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870"/>
              <a:buFont typeface="Arial"/>
              <a:buChar char="•"/>
              <a:defRPr sz="2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700"/>
              <a:buFont typeface="Arial"/>
              <a:buChar char="•"/>
              <a:defRPr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5755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5754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153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42" name="Google Shape;42;ge192e5cdc3_0_107"/>
          <p:cNvSpPr txBox="1">
            <a:spLocks noGrp="1"/>
          </p:cNvSpPr>
          <p:nvPr>
            <p:ph type="sldNum" idx="12"/>
          </p:nvPr>
        </p:nvSpPr>
        <p:spPr>
          <a:xfrm>
            <a:off x="3505200" y="484889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" name="Google Shape;43;ge192e5cdc3_0_107" descr="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65242" y="4631225"/>
            <a:ext cx="713658" cy="43533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jenkins.opencord.org/view/VOLTHA-2.8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sys.com/connectopenbroadband/olts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networking.org/continuous-certification-program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32.jpg"/><Relationship Id="rId4" Type="http://schemas.openxmlformats.org/officeDocument/2006/relationships/hyperlink" Target="https://opennetworking.org/marketplace/?_product_project=volth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voltha.org/master/release_notes/voltha_2.7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20.png"/><Relationship Id="rId26" Type="http://schemas.openxmlformats.org/officeDocument/2006/relationships/image" Target="../media/image55.png"/><Relationship Id="rId3" Type="http://schemas.openxmlformats.org/officeDocument/2006/relationships/image" Target="../media/image34.png"/><Relationship Id="rId21" Type="http://schemas.openxmlformats.org/officeDocument/2006/relationships/image" Target="../media/image50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19.png"/><Relationship Id="rId25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24" Type="http://schemas.openxmlformats.org/officeDocument/2006/relationships/image" Target="../media/image53.pn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2.png"/><Relationship Id="rId10" Type="http://schemas.openxmlformats.org/officeDocument/2006/relationships/image" Target="../media/image41.png"/><Relationship Id="rId19" Type="http://schemas.openxmlformats.org/officeDocument/2006/relationships/image" Target="../media/image48.png"/><Relationship Id="rId4" Type="http://schemas.openxmlformats.org/officeDocument/2006/relationships/image" Target="../media/image35.jpg"/><Relationship Id="rId9" Type="http://schemas.openxmlformats.org/officeDocument/2006/relationships/image" Target="../media/image40.png"/><Relationship Id="rId14" Type="http://schemas.openxmlformats.org/officeDocument/2006/relationships/image" Target="../media/image45.png"/><Relationship Id="rId22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opennetworking.org/reference-designs/seba/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hyperlink" Target="https://youtu.be/jflbtM3if-Q" TargetMode="Externa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Ba_9XynZ8E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docs.voltha.org/master/release_notes/voltha_2.7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a.com.tr/en/science-technology/turkish-gsm-giant-makes-global-move-in-network-tech/2126349" TargetMode="External"/><Relationship Id="rId5" Type="http://schemas.openxmlformats.org/officeDocument/2006/relationships/hyperlink" Target="https://www.telekom.com/en/media/media-information/archive/deutsche-telekom-s-access-4-0-platform-goes-live-615974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ong-term_suppor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192e5cdc3_0_90"/>
          <p:cNvSpPr txBox="1"/>
          <p:nvPr/>
        </p:nvSpPr>
        <p:spPr>
          <a:xfrm>
            <a:off x="1747200" y="1317625"/>
            <a:ext cx="56496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venir"/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VOLTHA 2.</a:t>
            </a:r>
            <a:r>
              <a:rPr lang="en-US" sz="36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8 </a:t>
            </a:r>
            <a:r>
              <a:rPr lang="en-US" sz="36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Techinar</a:t>
            </a:r>
            <a:endParaRPr sz="36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venir"/>
              <a:buNone/>
            </a:pPr>
            <a:r>
              <a:rPr lang="en-US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July 14</a:t>
            </a:r>
            <a:r>
              <a:rPr lang="en-US"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, 2021 | 9am P</a:t>
            </a:r>
            <a:r>
              <a:rPr lang="en-US" sz="2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D</a:t>
            </a:r>
            <a:r>
              <a:rPr lang="en-US" sz="20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b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ge192e5cdc3_0_90"/>
          <p:cNvSpPr txBox="1"/>
          <p:nvPr/>
        </p:nvSpPr>
        <p:spPr>
          <a:xfrm>
            <a:off x="868350" y="4165150"/>
            <a:ext cx="7654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Andrea Campanella, Girish Gowdra, Hardik Windlass, Matteo Scandolo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venir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ONF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ge192e5cdc3_0_90"/>
          <p:cNvPicPr preferRelativeResize="0"/>
          <p:nvPr/>
        </p:nvPicPr>
        <p:blipFill rotWithShape="1">
          <a:blip r:embed="rId3">
            <a:alphaModFix/>
          </a:blip>
          <a:srcRect l="14270" r="19076"/>
          <a:stretch/>
        </p:blipFill>
        <p:spPr>
          <a:xfrm>
            <a:off x="1381675" y="2663850"/>
            <a:ext cx="1172823" cy="117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ge192e5cdc3_0_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1550" y="2663850"/>
            <a:ext cx="1172825" cy="11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ge192e5cdc3_0_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3225" y="2663850"/>
            <a:ext cx="1172825" cy="117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ge192e5cdc3_0_90"/>
          <p:cNvPicPr preferRelativeResize="0"/>
          <p:nvPr/>
        </p:nvPicPr>
        <p:blipFill rotWithShape="1">
          <a:blip r:embed="rId6">
            <a:alphaModFix/>
          </a:blip>
          <a:srcRect l="13419" t="6926" b="6493"/>
          <a:stretch/>
        </p:blipFill>
        <p:spPr>
          <a:xfrm>
            <a:off x="4981650" y="2663850"/>
            <a:ext cx="1172825" cy="117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e3c3a8045b_0_29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Performance Measurements</a:t>
            </a:r>
            <a:endParaRPr/>
          </a:p>
        </p:txBody>
      </p:sp>
      <p:sp>
        <p:nvSpPr>
          <p:cNvPr id="260" name="Google Shape;260;ge3c3a8045b_0_29"/>
          <p:cNvSpPr txBox="1"/>
          <p:nvPr/>
        </p:nvSpPr>
        <p:spPr>
          <a:xfrm>
            <a:off x="265350" y="571425"/>
            <a:ext cx="8713500" cy="20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ANI-G Test message support to fetch rx/tx power at the ONU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ONUi-PON and ONUi-GEMj counters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Extended Ethernet PM counters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Ethernet Bridge History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GEM Port History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FEC History 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OLT Transceiver data via DMI</a:t>
            </a:r>
            <a:endParaRPr sz="1800" b="1"/>
          </a:p>
        </p:txBody>
      </p:sp>
      <p:pic>
        <p:nvPicPr>
          <p:cNvPr id="261" name="Google Shape;261;ge3c3a8045b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4000" y="1612313"/>
            <a:ext cx="3373219" cy="207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ge3c3a8045b_0_29"/>
          <p:cNvSpPr txBox="1"/>
          <p:nvPr/>
        </p:nvSpPr>
        <p:spPr>
          <a:xfrm>
            <a:off x="439050" y="4104350"/>
            <a:ext cx="8265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Collaboration with operators to ensure better network visibility, debugging and live analysis </a:t>
            </a:r>
            <a:endParaRPr sz="1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e3c3a8045b_0_24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IETF Bandwidth profile</a:t>
            </a:r>
            <a:endParaRPr/>
          </a:p>
        </p:txBody>
      </p:sp>
      <p:sp>
        <p:nvSpPr>
          <p:cNvPr id="268" name="Google Shape;268;ge3c3a8045b_0_24"/>
          <p:cNvSpPr txBox="1"/>
          <p:nvPr/>
        </p:nvSpPr>
        <p:spPr>
          <a:xfrm>
            <a:off x="317475" y="2744700"/>
            <a:ext cx="5319300" cy="20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Extends previous MEF definition that used EIR/EBS (excess information rate, burst size) and AIR (assured information rate). If we define EIR, CIR, AIR we will calculate </a:t>
            </a:r>
            <a:r>
              <a:rPr lang="en-US" sz="1600" b="1"/>
              <a:t>PIR =CIR + EIR + AIR.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sp>
        <p:nvSpPr>
          <p:cNvPr id="269" name="Google Shape;269;ge3c3a8045b_0_24"/>
          <p:cNvSpPr txBox="1"/>
          <p:nvPr/>
        </p:nvSpPr>
        <p:spPr>
          <a:xfrm>
            <a:off x="5764375" y="1275700"/>
            <a:ext cx="3303300" cy="23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>
                <a:solidFill>
                  <a:srgbClr val="787878"/>
                </a:solidFill>
              </a:rPr>
              <a:t>{</a:t>
            </a:r>
            <a:br>
              <a:rPr lang="en-US" i="1">
                <a:solidFill>
                  <a:srgbClr val="787878"/>
                </a:solidFill>
              </a:rPr>
            </a:br>
            <a:r>
              <a:rPr lang="en-US" i="1">
                <a:solidFill>
                  <a:srgbClr val="787878"/>
                </a:solidFill>
              </a:rPr>
              <a:t>  "id": "DT_downstream_default_bw_profile",</a:t>
            </a:r>
            <a:br>
              <a:rPr lang="en-US" i="1">
                <a:solidFill>
                  <a:srgbClr val="787878"/>
                </a:solidFill>
              </a:rPr>
            </a:br>
            <a:r>
              <a:rPr lang="en-US" i="1">
                <a:solidFill>
                  <a:srgbClr val="787878"/>
                </a:solidFill>
              </a:rPr>
              <a:t>  "pir": 1168192,</a:t>
            </a:r>
            <a:br>
              <a:rPr lang="en-US" i="1">
                <a:solidFill>
                  <a:srgbClr val="787878"/>
                </a:solidFill>
              </a:rPr>
            </a:br>
            <a:r>
              <a:rPr lang="en-US" i="1">
                <a:solidFill>
                  <a:srgbClr val="787878"/>
                </a:solidFill>
              </a:rPr>
              <a:t>  "pbs": 0,</a:t>
            </a:r>
            <a:br>
              <a:rPr lang="en-US" i="1">
                <a:solidFill>
                  <a:srgbClr val="787878"/>
                </a:solidFill>
              </a:rPr>
            </a:br>
            <a:r>
              <a:rPr lang="en-US" i="1">
                <a:solidFill>
                  <a:srgbClr val="787878"/>
                </a:solidFill>
              </a:rPr>
              <a:t>  "cir": 0,</a:t>
            </a:r>
            <a:br>
              <a:rPr lang="en-US" i="1">
                <a:solidFill>
                  <a:srgbClr val="787878"/>
                </a:solidFill>
              </a:rPr>
            </a:br>
            <a:r>
              <a:rPr lang="en-US" i="1">
                <a:solidFill>
                  <a:srgbClr val="787878"/>
                </a:solidFill>
              </a:rPr>
              <a:t>  "cbs": 0,</a:t>
            </a:r>
            <a:br>
              <a:rPr lang="en-US" i="1">
                <a:solidFill>
                  <a:srgbClr val="787878"/>
                </a:solidFill>
              </a:rPr>
            </a:br>
            <a:r>
              <a:rPr lang="en-US" i="1">
                <a:solidFill>
                  <a:srgbClr val="787878"/>
                </a:solidFill>
              </a:rPr>
              <a:t>  "gir": 0</a:t>
            </a:r>
            <a:br>
              <a:rPr lang="en-US" i="1">
                <a:solidFill>
                  <a:srgbClr val="787878"/>
                </a:solidFill>
              </a:rPr>
            </a:br>
            <a:r>
              <a:rPr lang="en-US" i="1">
                <a:solidFill>
                  <a:srgbClr val="787878"/>
                </a:solidFill>
              </a:rPr>
              <a:t>}</a:t>
            </a:r>
            <a:endParaRPr i="1">
              <a:solidFill>
                <a:srgbClr val="787878"/>
              </a:solidFill>
            </a:endParaRPr>
          </a:p>
        </p:txBody>
      </p:sp>
      <p:sp>
        <p:nvSpPr>
          <p:cNvPr id="270" name="Google Shape;270;ge3c3a8045b_0_24"/>
          <p:cNvSpPr txBox="1"/>
          <p:nvPr/>
        </p:nvSpPr>
        <p:spPr>
          <a:xfrm>
            <a:off x="241275" y="848075"/>
            <a:ext cx="55230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11111"/>
                </a:solidFill>
                <a:highlight>
                  <a:schemeClr val="lt1"/>
                </a:highlight>
              </a:rPr>
              <a:t>Added IETF representation of the Bandwidth profile:</a:t>
            </a:r>
            <a:endParaRPr sz="1600" b="1">
              <a:solidFill>
                <a:srgbClr val="111111"/>
              </a:solidFill>
              <a:highlight>
                <a:schemeClr val="lt1"/>
              </a:highlight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 sz="1600" b="1"/>
              <a:t>PIR /PBS</a:t>
            </a:r>
            <a:r>
              <a:rPr lang="en-US" sz="1600"/>
              <a:t> (peak information rate, maximum bandwidth)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 sz="1600" b="1"/>
              <a:t>CIR/CBS</a:t>
            </a:r>
            <a:r>
              <a:rPr lang="en-US" sz="1600"/>
              <a:t> (committed information rate)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 sz="1600" b="1"/>
              <a:t>GIR</a:t>
            </a:r>
            <a:r>
              <a:rPr lang="en-US" sz="1600"/>
              <a:t> (guaranteed bandwidth)</a:t>
            </a:r>
            <a:endParaRPr sz="16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11111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e4a1114dd4_0_49"/>
          <p:cNvSpPr txBox="1"/>
          <p:nvPr/>
        </p:nvSpPr>
        <p:spPr>
          <a:xfrm>
            <a:off x="176250" y="655875"/>
            <a:ext cx="8791500" cy="30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333333"/>
                </a:solidFill>
                <a:highlight>
                  <a:schemeClr val="lt1"/>
                </a:highlight>
              </a:rPr>
              <a:t>5 Tcont type selection:</a:t>
            </a:r>
            <a:endParaRPr sz="1800" b="1">
              <a:solidFill>
                <a:srgbClr val="333333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Two meter-bands with burst size = 0  (Tcont type 1, PIR=GIR)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One meter-band with burst size = 0 (Tcont type 1, only GIR is specified)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Two meter-bands with burst size &gt; 0 (Tcont type 2 / Tcont type 3, PIR=CIR / PIR &gt; CIR)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One meter-band with burst size &gt; 0 (Tcont type 4, only PIR)</a:t>
            </a:r>
            <a:endParaRPr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Three meter-bands (Tcont type 5, PIR &gt; CIR + GIR)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333333"/>
                </a:solidFill>
                <a:highlight>
                  <a:schemeClr val="lt1"/>
                </a:highlight>
              </a:rPr>
              <a:t> </a:t>
            </a:r>
            <a:endParaRPr sz="1800"/>
          </a:p>
        </p:txBody>
      </p:sp>
      <p:sp>
        <p:nvSpPr>
          <p:cNvPr id="276" name="Google Shape;276;ge4a1114dd4_0_49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5 TCONT Selection</a:t>
            </a:r>
            <a:endParaRPr/>
          </a:p>
        </p:txBody>
      </p:sp>
      <p:pic>
        <p:nvPicPr>
          <p:cNvPr id="277" name="Google Shape;277;ge4a1114dd4_0_49"/>
          <p:cNvPicPr preferRelativeResize="0"/>
          <p:nvPr/>
        </p:nvPicPr>
        <p:blipFill rotWithShape="1">
          <a:blip r:embed="rId3">
            <a:alphaModFix/>
          </a:blip>
          <a:srcRect l="1468" t="2903"/>
          <a:stretch/>
        </p:blipFill>
        <p:spPr>
          <a:xfrm>
            <a:off x="4148550" y="2458325"/>
            <a:ext cx="4289950" cy="22676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e4a1114dd4_0_49"/>
          <p:cNvSpPr txBox="1"/>
          <p:nvPr/>
        </p:nvSpPr>
        <p:spPr>
          <a:xfrm>
            <a:off x="352425" y="3305075"/>
            <a:ext cx="37875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Fine grained quality of service (QoS) for each subscriber</a:t>
            </a:r>
            <a:endParaRPr sz="1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e3c3a8045b_0_17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Multi User Network Interface (multi-UNI)  Support</a:t>
            </a:r>
            <a:endParaRPr/>
          </a:p>
        </p:txBody>
      </p:sp>
      <p:sp>
        <p:nvSpPr>
          <p:cNvPr id="284" name="Google Shape;284;ge3c3a8045b_0_17"/>
          <p:cNvSpPr txBox="1"/>
          <p:nvPr/>
        </p:nvSpPr>
        <p:spPr>
          <a:xfrm>
            <a:off x="722550" y="419025"/>
            <a:ext cx="8713500" cy="20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e3c3a8045b_0_17"/>
          <p:cNvSpPr txBox="1"/>
          <p:nvPr/>
        </p:nvSpPr>
        <p:spPr>
          <a:xfrm>
            <a:off x="265350" y="723825"/>
            <a:ext cx="8713500" cy="20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Use all use network interface (UNI) ports of an ONU</a:t>
            </a:r>
            <a:endParaRPr sz="1800" b="1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all ports are active and enabled in VOLTHA and ONOS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Capability to provision subscribers on all UNI ports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different Bandwidth profiles for ONUs and OLTs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support for all workflows and multi-tcont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Mask for amount of enabled ports. 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Support in BBSIM</a:t>
            </a:r>
            <a:endParaRPr sz="180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  <p:pic>
        <p:nvPicPr>
          <p:cNvPr id="286" name="Google Shape;286;ge3c3a8045b_0_17"/>
          <p:cNvPicPr preferRelativeResize="0"/>
          <p:nvPr/>
        </p:nvPicPr>
        <p:blipFill rotWithShape="1">
          <a:blip r:embed="rId3">
            <a:alphaModFix/>
          </a:blip>
          <a:srcRect l="24258" t="71135" r="17344" b="11535"/>
          <a:stretch/>
        </p:blipFill>
        <p:spPr>
          <a:xfrm>
            <a:off x="5953500" y="3227300"/>
            <a:ext cx="2801751" cy="83142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e3c3a8045b_0_17"/>
          <p:cNvSpPr/>
          <p:nvPr/>
        </p:nvSpPr>
        <p:spPr>
          <a:xfrm>
            <a:off x="6421175" y="3371450"/>
            <a:ext cx="1171200" cy="585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e3c3a8045b_0_17"/>
          <p:cNvSpPr/>
          <p:nvPr/>
        </p:nvSpPr>
        <p:spPr>
          <a:xfrm>
            <a:off x="6195013" y="2040925"/>
            <a:ext cx="2112900" cy="2349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0"/>
              </a:srgbClr>
            </a:outerShdw>
          </a:effectLst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VOLTHA core</a:t>
            </a: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e3c3a8045b_0_17"/>
          <p:cNvSpPr/>
          <p:nvPr/>
        </p:nvSpPr>
        <p:spPr>
          <a:xfrm>
            <a:off x="6561025" y="1495050"/>
            <a:ext cx="1380900" cy="3363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ONOS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e3c3a8045b_0_17"/>
          <p:cNvSpPr/>
          <p:nvPr/>
        </p:nvSpPr>
        <p:spPr>
          <a:xfrm>
            <a:off x="6679213" y="2410901"/>
            <a:ext cx="1144500" cy="381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9525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0"/>
              </a:srgbClr>
            </a:outerShdw>
          </a:effectLst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endParaRPr sz="108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OpenONU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Adaptor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endParaRPr sz="108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1" name="Google Shape;291;ge3c3a8045b_0_17"/>
          <p:cNvCxnSpPr>
            <a:endCxn id="289" idx="2"/>
          </p:cNvCxnSpPr>
          <p:nvPr/>
        </p:nvCxnSpPr>
        <p:spPr>
          <a:xfrm rot="10800000" flipH="1">
            <a:off x="7250875" y="1831350"/>
            <a:ext cx="600" cy="1576200"/>
          </a:xfrm>
          <a:prstGeom prst="straightConnector1">
            <a:avLst/>
          </a:prstGeom>
          <a:noFill/>
          <a:ln w="28575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2" name="Google Shape;292;ge3c3a8045b_0_17"/>
          <p:cNvCxnSpPr/>
          <p:nvPr/>
        </p:nvCxnSpPr>
        <p:spPr>
          <a:xfrm flipH="1">
            <a:off x="6620075" y="1776875"/>
            <a:ext cx="5700" cy="18648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3" name="Google Shape;293;ge3c3a8045b_0_17"/>
          <p:cNvCxnSpPr/>
          <p:nvPr/>
        </p:nvCxnSpPr>
        <p:spPr>
          <a:xfrm flipH="1">
            <a:off x="6848675" y="1776875"/>
            <a:ext cx="5700" cy="186480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4" name="Google Shape;294;ge3c3a8045b_0_17"/>
          <p:cNvCxnSpPr/>
          <p:nvPr/>
        </p:nvCxnSpPr>
        <p:spPr>
          <a:xfrm flipH="1">
            <a:off x="7114050" y="1776875"/>
            <a:ext cx="5700" cy="18648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5" name="Google Shape;295;ge3c3a8045b_0_17"/>
          <p:cNvCxnSpPr/>
          <p:nvPr/>
        </p:nvCxnSpPr>
        <p:spPr>
          <a:xfrm flipH="1">
            <a:off x="7419600" y="1776875"/>
            <a:ext cx="5700" cy="1864800"/>
          </a:xfrm>
          <a:prstGeom prst="straightConnector1">
            <a:avLst/>
          </a:prstGeom>
          <a:noFill/>
          <a:ln w="38100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6" name="Google Shape;296;ge3c3a8045b_0_17"/>
          <p:cNvSpPr txBox="1"/>
          <p:nvPr/>
        </p:nvSpPr>
        <p:spPr>
          <a:xfrm>
            <a:off x="280800" y="4067825"/>
            <a:ext cx="81033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Fully leverage ONU/ONT Device Capabilities and expand service capability at the same cost</a:t>
            </a:r>
            <a:endParaRPr sz="1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e3c3a8045b_0_34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Platform stabilization</a:t>
            </a:r>
            <a:endParaRPr/>
          </a:p>
        </p:txBody>
      </p:sp>
      <p:sp>
        <p:nvSpPr>
          <p:cNvPr id="302" name="Google Shape;302;ge3c3a8045b_0_34"/>
          <p:cNvSpPr txBox="1"/>
          <p:nvPr/>
        </p:nvSpPr>
        <p:spPr>
          <a:xfrm>
            <a:off x="189150" y="495225"/>
            <a:ext cx="8713500" cy="20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 b="1"/>
              <a:t>ONOS 2.5 LTS</a:t>
            </a:r>
            <a:endParaRPr sz="1800" b="1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Expanded </a:t>
            </a:r>
            <a:r>
              <a:rPr lang="en-US" sz="1800" b="1"/>
              <a:t>ONU software upgrade</a:t>
            </a:r>
            <a:r>
              <a:rPr lang="en-US" sz="1800"/>
              <a:t> capability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Retrieval of image specifics via OMCI of the images from the device 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Separation of download/activate/commit APIs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Time optimization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 b="1"/>
              <a:t>OMCI channel </a:t>
            </a:r>
            <a:endParaRPr sz="1800" b="1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message send/receive failure handling 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retry mechanisms in openonu adapter 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 b="1"/>
              <a:t>Voltctl extensions </a:t>
            </a:r>
            <a:endParaRPr sz="1800" b="1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Multi-stack support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Groups list</a:t>
            </a:r>
            <a:endParaRPr sz="1800"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Retrieve of Performance Metrics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 b="1"/>
              <a:t>Distroless and non root docker images</a:t>
            </a:r>
            <a:r>
              <a:rPr lang="en-US" sz="1800"/>
              <a:t> for production deployment security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Bug fixes </a:t>
            </a:r>
            <a:endParaRPr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e3c3a8045b_0_64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Turk Telekom Testing</a:t>
            </a:r>
            <a:endParaRPr/>
          </a:p>
        </p:txBody>
      </p:sp>
      <p:sp>
        <p:nvSpPr>
          <p:cNvPr id="308" name="Google Shape;308;ge3c3a8045b_0_64"/>
          <p:cNvSpPr txBox="1"/>
          <p:nvPr/>
        </p:nvSpPr>
        <p:spPr>
          <a:xfrm>
            <a:off x="265350" y="723825"/>
            <a:ext cx="8713500" cy="20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Expanded Turk Telekom hardware tests</a:t>
            </a:r>
            <a:r>
              <a:rPr lang="en-US" sz="1800"/>
              <a:t> from 5 to 19, including error and failure scenarios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Disable/Enable ONU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Disable/Delete OLT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Open-olt, Open-onu, Rw-core, Of-agent Restart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Delete/Re-add (reprovisioning) Subscribers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ONU and OLT Physical and Soft Reboot</a:t>
            </a:r>
            <a:endParaRPr sz="1800" b="1">
              <a:solidFill>
                <a:srgbClr val="333333"/>
              </a:solidFill>
              <a:highlight>
                <a:srgbClr val="FFFFFF"/>
              </a:highlight>
            </a:endParaRPr>
          </a:p>
        </p:txBody>
      </p:sp>
      <p:pic>
        <p:nvPicPr>
          <p:cNvPr id="309" name="Google Shape;309;ge3c3a8045b_0_64"/>
          <p:cNvPicPr preferRelativeResize="0"/>
          <p:nvPr/>
        </p:nvPicPr>
        <p:blipFill rotWithShape="1">
          <a:blip r:embed="rId3">
            <a:alphaModFix/>
          </a:blip>
          <a:srcRect t="21775" b="24774"/>
          <a:stretch/>
        </p:blipFill>
        <p:spPr>
          <a:xfrm>
            <a:off x="5916625" y="1987575"/>
            <a:ext cx="2952975" cy="11430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e3c3a8045b_0_64"/>
          <p:cNvSpPr txBox="1"/>
          <p:nvPr/>
        </p:nvSpPr>
        <p:spPr>
          <a:xfrm>
            <a:off x="265350" y="4027150"/>
            <a:ext cx="87135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333333"/>
                </a:solidFill>
                <a:highlight>
                  <a:srgbClr val="FFFFFF"/>
                </a:highlight>
              </a:rPr>
              <a:t>All done on XGSPON whitebox OLT with different ONU brands and multiple technology profiles for different services needs</a:t>
            </a:r>
            <a:endParaRPr sz="1800" b="1" i="0" u="none" strike="noStrike" cap="non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e3c3a8045b_0_57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VOLTHA+ONOS 2.8 Testing</a:t>
            </a:r>
            <a:endParaRPr/>
          </a:p>
        </p:txBody>
      </p:sp>
      <p:sp>
        <p:nvSpPr>
          <p:cNvPr id="316" name="Google Shape;316;ge3c3a8045b_0_57"/>
          <p:cNvSpPr txBox="1"/>
          <p:nvPr/>
        </p:nvSpPr>
        <p:spPr>
          <a:xfrm>
            <a:off x="142875" y="676675"/>
            <a:ext cx="5091900" cy="42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New 2.8 Tests</a:t>
            </a:r>
            <a:endParaRPr sz="1800" b="1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/>
              <a:t>Multi-UNI Testing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Performance Metrics (ANI-G)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Multi-Tcont testing</a:t>
            </a:r>
            <a:endParaRPr sz="180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Updated ONU sw upgrade </a:t>
            </a:r>
            <a:endParaRPr sz="180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Automated Soak testing</a:t>
            </a:r>
            <a:endParaRPr sz="1800"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OMCI Chaos Monkey</a:t>
            </a:r>
            <a:endParaRPr sz="1800"/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</a:rPr>
              <a:t>Nightly scale and 1</a:t>
            </a:r>
            <a:r>
              <a:rPr lang="en-US" sz="1800" b="1"/>
              <a:t>8</a:t>
            </a:r>
            <a:r>
              <a:rPr lang="en-US" sz="1800" b="1" i="0" u="none" strike="noStrike" cap="none">
                <a:solidFill>
                  <a:srgbClr val="000000"/>
                </a:solidFill>
              </a:rPr>
              <a:t>0+ Hardware tests</a:t>
            </a:r>
            <a:endParaRPr sz="18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Jenkins view for 2.</a:t>
            </a:r>
            <a:r>
              <a:rPr lang="en-US" sz="1800"/>
              <a:t>8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Tests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https://jenkins.opencord.org/view/VOLTHA-2.</a:t>
            </a:r>
            <a:r>
              <a:rPr lang="en-US" sz="1800" u="sng">
                <a:solidFill>
                  <a:schemeClr val="hlink"/>
                </a:solidFill>
                <a:hlinkClick r:id="rId3"/>
              </a:rPr>
              <a:t>8</a:t>
            </a:r>
            <a:r>
              <a:rPr lang="en-US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/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ge3c3a8045b_0_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8025" y="3699825"/>
            <a:ext cx="2427325" cy="107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e3c3a8045b_0_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34700" y="757823"/>
            <a:ext cx="4456899" cy="2983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e3c3a8045b_0_126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Continuous Certification -- Radisys 3200G</a:t>
            </a:r>
            <a:endParaRPr/>
          </a:p>
        </p:txBody>
      </p:sp>
      <p:sp>
        <p:nvSpPr>
          <p:cNvPr id="324" name="Google Shape;324;ge3c3a8045b_0_126"/>
          <p:cNvSpPr txBox="1"/>
          <p:nvPr/>
        </p:nvSpPr>
        <p:spPr>
          <a:xfrm>
            <a:off x="351600" y="676675"/>
            <a:ext cx="8456700" cy="3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/>
              <a:t>VOLTHA 2.8 adds the </a:t>
            </a:r>
            <a:r>
              <a:rPr lang="en-US" sz="1800" b="1"/>
              <a:t>Radisys 3200G GPON OLT</a:t>
            </a:r>
            <a:r>
              <a:rPr lang="en-US" sz="1800"/>
              <a:t> to the Certified Hardware</a:t>
            </a:r>
            <a:endParaRPr sz="1800"/>
          </a:p>
          <a:p>
            <a: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whitebox OLT</a:t>
            </a:r>
            <a:endParaRPr sz="180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32 GPON ports</a:t>
            </a:r>
            <a:endParaRPr sz="180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 sz="1800"/>
              <a:t>openolt agent and adapter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1800"/>
              <a:t>More info: </a:t>
            </a:r>
            <a:r>
              <a:rPr lang="en-US" sz="1800" u="sng">
                <a:solidFill>
                  <a:schemeClr val="hlink"/>
                </a:solidFill>
                <a:hlinkClick r:id="rId3"/>
              </a:rPr>
              <a:t>https://radisys.com/connectopenbroadband/olts</a:t>
            </a:r>
            <a:r>
              <a:rPr lang="en-US" sz="1800"/>
              <a:t> </a:t>
            </a:r>
            <a:endParaRPr sz="1800"/>
          </a:p>
        </p:txBody>
      </p:sp>
      <p:pic>
        <p:nvPicPr>
          <p:cNvPr id="325" name="Google Shape;325;ge3c3a8045b_0_1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6801" y="4067727"/>
            <a:ext cx="2232649" cy="806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e3c3a8045b_0_126"/>
          <p:cNvPicPr preferRelativeResize="0"/>
          <p:nvPr/>
        </p:nvPicPr>
        <p:blipFill rotWithShape="1">
          <a:blip r:embed="rId5">
            <a:alphaModFix/>
          </a:blip>
          <a:srcRect l="6889" t="15348" r="7310" b="21539"/>
          <a:stretch/>
        </p:blipFill>
        <p:spPr>
          <a:xfrm>
            <a:off x="6120350" y="1297325"/>
            <a:ext cx="1797925" cy="60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e3c3a8045b_0_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3700" y="2049500"/>
            <a:ext cx="6647301" cy="142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e3c3a8045b_0_49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Continuous Certification</a:t>
            </a:r>
            <a:endParaRPr/>
          </a:p>
        </p:txBody>
      </p:sp>
      <p:sp>
        <p:nvSpPr>
          <p:cNvPr id="333" name="Google Shape;333;ge3c3a8045b_0_49"/>
          <p:cNvSpPr txBox="1"/>
          <p:nvPr/>
        </p:nvSpPr>
        <p:spPr>
          <a:xfrm>
            <a:off x="0" y="4217950"/>
            <a:ext cx="8607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Operator’s Procurements is based on successful ONF certification</a:t>
            </a:r>
            <a:b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https://opennetworking.org/continuous-certification-program/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ge3c3a8045b_0_49"/>
          <p:cNvSpPr txBox="1"/>
          <p:nvPr/>
        </p:nvSpPr>
        <p:spPr>
          <a:xfrm>
            <a:off x="351600" y="524275"/>
            <a:ext cx="6528900" cy="3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1600" b="1"/>
              <a:t>8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0+ nightly Tests certify several HW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Edgecore ASFVOLT16 (XGSPON)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Arial"/>
              <a:buChar char="-"/>
            </a:pPr>
            <a:r>
              <a:rPr lang="en-US" sz="1600" b="0" i="0" u="none" strike="noStrike" cap="none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Edgecore ASGVOLT64 (GPON)</a:t>
            </a:r>
            <a:endParaRPr sz="1600" b="0" i="0" u="none" strike="noStrike" cap="none"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C0000"/>
              </a:buClr>
              <a:buSzPts val="1600"/>
              <a:buChar char="-"/>
            </a:pPr>
            <a:r>
              <a:rPr lang="en-US" sz="1600" b="1">
                <a:solidFill>
                  <a:srgbClr val="CC0000"/>
                </a:solidFill>
              </a:rPr>
              <a:t>Radisys 3200G (GPON)</a:t>
            </a:r>
            <a:endParaRPr sz="1600" b="1">
              <a:solidFill>
                <a:srgbClr val="CC0000"/>
              </a:solidFill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11111"/>
              </a:buClr>
              <a:buSzPts val="1600"/>
              <a:buChar char="-"/>
            </a:pPr>
            <a:r>
              <a:rPr lang="en-US" sz="1600" i="0" u="none" strike="noStrike" cap="none">
                <a:solidFill>
                  <a:srgbClr val="111111"/>
                </a:solidFill>
              </a:rPr>
              <a:t>Adtran SDX 6320 (GPON) -- in progress</a:t>
            </a:r>
            <a:endParaRPr sz="1600">
              <a:solidFill>
                <a:srgbClr val="111111"/>
              </a:solidFill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Sercomm FG1000 (GPON ONU)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Edgecore 7712 (Agg switch)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-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Edgecore 6712 (Agg Switch)</a:t>
            </a:r>
            <a:b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ONF Marketplace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https://opennetworking.org/marketplace/?_product_project=voltha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Google Shape;335;ge3c3a8045b_0_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83425" y="676675"/>
            <a:ext cx="2255452" cy="300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e3c3a8045b_0_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94826" y="1243702"/>
            <a:ext cx="2232649" cy="806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e3c3a8045b_0_119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2.8 Accomplishments</a:t>
            </a:r>
            <a:endParaRPr/>
          </a:p>
        </p:txBody>
      </p:sp>
      <p:sp>
        <p:nvSpPr>
          <p:cNvPr id="342" name="Google Shape;342;ge3c3a8045b_0_119"/>
          <p:cNvSpPr txBox="1"/>
          <p:nvPr/>
        </p:nvSpPr>
        <p:spPr>
          <a:xfrm>
            <a:off x="447675" y="752875"/>
            <a:ext cx="8460600" cy="3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-US" sz="1800" b="1"/>
              <a:t>ETCD Persistence</a:t>
            </a:r>
            <a:r>
              <a:rPr lang="en-US" sz="1800"/>
              <a:t> at scale with ETCD 6.2.5 and upstream BITNAMI charts 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-US" sz="1800" b="1"/>
              <a:t>Multi User Network Interface</a:t>
            </a:r>
            <a:r>
              <a:rPr lang="en-US" sz="1800"/>
              <a:t> (multi-UNI) Support with testing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-US" sz="1800"/>
              <a:t>New </a:t>
            </a:r>
            <a:r>
              <a:rPr lang="en-US" sz="1800" b="1"/>
              <a:t>IETF Bandwidth profile</a:t>
            </a:r>
            <a:r>
              <a:rPr lang="en-US" sz="1800"/>
              <a:t> format to be compatible with more OSS/BSS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-US" sz="1800" b="1"/>
              <a:t>5 TCONT Selection</a:t>
            </a:r>
            <a:r>
              <a:rPr lang="en-US" sz="1800"/>
              <a:t> to support all bandwidth/Qos requirements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-US" sz="1800"/>
              <a:t>Extended Performance Measurements and Alarms 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-US" sz="1800" b="1"/>
              <a:t>Platform stabilization</a:t>
            </a:r>
            <a:r>
              <a:rPr lang="en-US" sz="1800"/>
              <a:t> (ONOS 2.5, Distroless images, bug-fixes, OMCI channel, voltctl, ONU SW image update)  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-US" sz="1800" b="1"/>
              <a:t>Expanded Testing suite</a:t>
            </a:r>
            <a:r>
              <a:rPr lang="en-US" sz="1800"/>
              <a:t>, especially TT and alarms/OMCI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</a:pPr>
            <a:r>
              <a:rPr lang="en-US" sz="1800"/>
              <a:t>Certification of new </a:t>
            </a:r>
            <a:r>
              <a:rPr lang="en-US" sz="1800" b="1"/>
              <a:t>Radisys 3200G OLT</a:t>
            </a:r>
            <a:endParaRPr sz="1800" b="1"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https://docs.voltha.org/master/release_notes/voltha_2.</a:t>
            </a:r>
            <a:r>
              <a:rPr lang="en-US" sz="1800" u="sng">
                <a:solidFill>
                  <a:schemeClr val="hlink"/>
                </a:solidFill>
                <a:hlinkClick r:id="rId3"/>
              </a:rPr>
              <a:t>8</a:t>
            </a:r>
            <a:r>
              <a:rPr lang="en-US" sz="18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.html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192e5cdc3_0_96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80" name="Google Shape;80;ge192e5cdc3_0_96"/>
          <p:cNvSpPr txBox="1">
            <a:spLocks noGrp="1"/>
          </p:cNvSpPr>
          <p:nvPr>
            <p:ph type="body" idx="1"/>
          </p:nvPr>
        </p:nvSpPr>
        <p:spPr>
          <a:xfrm>
            <a:off x="311700" y="6190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SEBA RD 2.0 and VOLTHA Architecture, project state and deployments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VOLTHA Long Term Support Release and Strategy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VOLTHA 2.8 release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898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ETCD Persistence at scale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898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Multi User Network Interface (multi-UNI)  Support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898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IETF Bandwidth profile and 5 TCONT Selection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898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Performance Measurements and Alarms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898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Platform stabilization (ONOS 2.5, Distroless images, bug-fixes, OMCI channel, voltctl, ONU SW image update)  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914400" lvl="1" indent="-342898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Testing and Certification of new OLT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VOLTHA 2.9 Roadmap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Q/A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e3c3a8045b_0_75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VOLTHA 2.9 Roadmap </a:t>
            </a:r>
            <a:endParaRPr/>
          </a:p>
        </p:txBody>
      </p:sp>
      <p:sp>
        <p:nvSpPr>
          <p:cNvPr id="348" name="Google Shape;348;ge3c3a8045b_0_75"/>
          <p:cNvSpPr txBox="1"/>
          <p:nvPr/>
        </p:nvSpPr>
        <p:spPr>
          <a:xfrm>
            <a:off x="163575" y="524275"/>
            <a:ext cx="6070800" cy="42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gRPC migration from KAFKA for inter VOLTHA services communication 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ONU Adapter Code Modularization and Channel based flow config 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TT multicast test and IGMP at scale 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Containers resource limits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Alarms and PMs (LOS and Loss of PLOAM)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ADTRAN and Radisys OLT certification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Extend multicast, IGMP, multi-UNI tests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BAL upgrade (possible)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MPLS support (possible)</a:t>
            </a:r>
            <a:endParaRPr sz="1800"/>
          </a:p>
        </p:txBody>
      </p:sp>
      <p:pic>
        <p:nvPicPr>
          <p:cNvPr id="349" name="Google Shape;349;ge3c3a8045b_0_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4375" y="1363900"/>
            <a:ext cx="2791350" cy="279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e3c3a8045b_0_82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SEBA </a:t>
            </a:r>
            <a:r>
              <a:rPr lang="en-US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Community</a:t>
            </a:r>
            <a:endParaRPr/>
          </a:p>
        </p:txBody>
      </p:sp>
      <p:sp>
        <p:nvSpPr>
          <p:cNvPr id="356" name="Google Shape;356;ge3c3a8045b_0_82"/>
          <p:cNvSpPr txBox="1">
            <a:spLocks noGrp="1"/>
          </p:cNvSpPr>
          <p:nvPr>
            <p:ph type="sldNum" idx="12"/>
          </p:nvPr>
        </p:nvSpPr>
        <p:spPr>
          <a:xfrm>
            <a:off x="3505200" y="485102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357" name="Google Shape;357;ge3c3a8045b_0_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0217" y="1975300"/>
            <a:ext cx="1203090" cy="8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e3c3a8045b_0_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1112" y="1082771"/>
            <a:ext cx="1210649" cy="88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e3c3a8045b_0_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44121" y="3055867"/>
            <a:ext cx="602544" cy="55635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e3c3a8045b_0_82"/>
          <p:cNvSpPr/>
          <p:nvPr/>
        </p:nvSpPr>
        <p:spPr>
          <a:xfrm>
            <a:off x="5362444" y="3533246"/>
            <a:ext cx="765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97A7"/>
                </a:solidFill>
                <a:latin typeface="Calibri"/>
                <a:ea typeface="Calibri"/>
                <a:cs typeface="Calibri"/>
                <a:sym typeface="Calibri"/>
              </a:rPr>
              <a:t>AT&amp;T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1" name="Google Shape;361;ge3c3a8045b_0_8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53841" y="1035768"/>
            <a:ext cx="983102" cy="234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ge3c3a8045b_0_8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67317" y="3367075"/>
            <a:ext cx="1187087" cy="911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e3c3a8045b_0_8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29775" y="3274883"/>
            <a:ext cx="786465" cy="197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e3c3a8045b_0_8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91123" y="4198615"/>
            <a:ext cx="751113" cy="221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e3c3a8045b_0_8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434737" y="1228818"/>
            <a:ext cx="1079346" cy="42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e3c3a8045b_0_8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497767" y="989716"/>
            <a:ext cx="1067288" cy="489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ge3c3a8045b_0_8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02380" y="2408032"/>
            <a:ext cx="1162466" cy="212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ge3c3a8045b_0_8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952192" y="3699464"/>
            <a:ext cx="1270394" cy="409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ge3c3a8045b_0_8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74453" y="4496580"/>
            <a:ext cx="642678" cy="272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ge3c3a8045b_0_8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895238" y="1666779"/>
            <a:ext cx="1071483" cy="55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ge3c3a8045b_0_8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886225" y="1746298"/>
            <a:ext cx="993449" cy="56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ge3c3a8045b_0_8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993766" y="2928431"/>
            <a:ext cx="1123390" cy="881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ge3c3a8045b_0_8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117155" y="2904352"/>
            <a:ext cx="1250782" cy="90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ge3c3a8045b_0_8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193229" y="4060071"/>
            <a:ext cx="993447" cy="99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e3c3a8045b_0_8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800176" y="646966"/>
            <a:ext cx="1250775" cy="82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e3c3a8045b_0_8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522934" y="4191696"/>
            <a:ext cx="1029844" cy="318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ge3c3a8045b_0_8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601844" y="4300675"/>
            <a:ext cx="1349507" cy="4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ge3c3a8045b_0_8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75525" y="3284027"/>
            <a:ext cx="1425897" cy="22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ge3c3a8045b_0_82"/>
          <p:cNvPicPr preferRelativeResize="0"/>
          <p:nvPr/>
        </p:nvPicPr>
        <p:blipFill rotWithShape="1">
          <a:blip r:embed="rId24">
            <a:alphaModFix/>
          </a:blip>
          <a:srcRect t="26353" b="28712"/>
          <a:stretch/>
        </p:blipFill>
        <p:spPr>
          <a:xfrm>
            <a:off x="7162775" y="2807030"/>
            <a:ext cx="1349500" cy="262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e3c3a8045b_0_82"/>
          <p:cNvPicPr preferRelativeResize="0"/>
          <p:nvPr/>
        </p:nvPicPr>
        <p:blipFill rotWithShape="1">
          <a:blip r:embed="rId25">
            <a:alphaModFix/>
          </a:blip>
          <a:srcRect t="28264" b="22554"/>
          <a:stretch/>
        </p:blipFill>
        <p:spPr>
          <a:xfrm>
            <a:off x="388450" y="2256800"/>
            <a:ext cx="1778225" cy="48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e3c3a8045b_0_82"/>
          <p:cNvPicPr preferRelativeResize="0"/>
          <p:nvPr/>
        </p:nvPicPr>
        <p:blipFill rotWithShape="1">
          <a:blip r:embed="rId26">
            <a:alphaModFix/>
          </a:blip>
          <a:srcRect t="33525" b="31758"/>
          <a:stretch/>
        </p:blipFill>
        <p:spPr>
          <a:xfrm>
            <a:off x="945900" y="2780175"/>
            <a:ext cx="1067276" cy="37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e3c3a8045b_0_113"/>
          <p:cNvSpPr txBox="1"/>
          <p:nvPr/>
        </p:nvSpPr>
        <p:spPr>
          <a:xfrm>
            <a:off x="108857" y="1288584"/>
            <a:ext cx="8937300" cy="36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Avenir"/>
              <a:buNone/>
            </a:pPr>
            <a:r>
              <a:rPr lang="en-US" sz="4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Thank You</a:t>
            </a:r>
            <a:endParaRPr sz="44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endParaRPr sz="44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lang="en-US" sz="32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Follow Up Links: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docs.voltha.org</a:t>
            </a:r>
            <a:endParaRPr sz="32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endParaRPr sz="1600" b="1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venir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andrea@opennetworking.org</a:t>
            </a:r>
            <a:endParaRPr sz="1600" b="1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None/>
            </a:pPr>
            <a:r>
              <a:rPr lang="en-US" sz="16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teo@opennetworking.org</a:t>
            </a:r>
            <a:endParaRPr sz="1600" b="1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None/>
            </a:pPr>
            <a:r>
              <a:rPr lang="en-US" sz="16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girish@opennetworking.org</a:t>
            </a:r>
            <a:endParaRPr sz="1600" b="1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None/>
            </a:pPr>
            <a:r>
              <a:rPr lang="en-US" sz="1600" b="1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hardik@opennetworking.org</a:t>
            </a:r>
            <a:endParaRPr sz="1600" b="1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8ac3231bf_0_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SEBA Reference Design Architecture </a:t>
            </a:r>
            <a:endParaRPr/>
          </a:p>
        </p:txBody>
      </p:sp>
      <p:sp>
        <p:nvSpPr>
          <p:cNvPr id="86" name="Google Shape;86;gb8ac3231bf_0_5"/>
          <p:cNvSpPr txBox="1"/>
          <p:nvPr/>
        </p:nvSpPr>
        <p:spPr>
          <a:xfrm>
            <a:off x="4841875" y="720750"/>
            <a:ext cx="4302300" cy="42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SEBA is a lightweight platform for development of solutions for carrier broadband access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SEBA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 RD v 2.0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Disaggregated Broadband Network Gateway (BNG)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Per-OLT VOLTHA Stack Model for Scaling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Detailed NBI APIs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Device Management (DM)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Seba RD 2.0 is Released</a:t>
            </a:r>
            <a:b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SEBA RD 2.0 Webinar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gb8ac3231bf_0_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4725" y="827700"/>
            <a:ext cx="4902723" cy="362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b8ac3231bf_0_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81092" y="3465863"/>
            <a:ext cx="1017982" cy="132002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9" name="Google Shape;89;gb8ac3231bf_0_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39874" y="3319125"/>
            <a:ext cx="1296277" cy="448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gb8ac3231bf_0_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045539" y="4455915"/>
            <a:ext cx="1246711" cy="41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gb8ac3231bf_0_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582589" y="3965205"/>
            <a:ext cx="653564" cy="321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b8ac3231bf_0_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86443" y="4536472"/>
            <a:ext cx="770467" cy="21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b8ac3231bf_0_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686443" y="3873372"/>
            <a:ext cx="909036" cy="474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b8ac3231bf_0_5" descr="Netsia, Inc | LinkedIn"/>
          <p:cNvPicPr preferRelativeResize="0"/>
          <p:nvPr/>
        </p:nvPicPr>
        <p:blipFill rotWithShape="1">
          <a:blip r:embed="rId12">
            <a:alphaModFix/>
          </a:blip>
          <a:srcRect b="20133"/>
          <a:stretch/>
        </p:blipFill>
        <p:spPr>
          <a:xfrm>
            <a:off x="7529238" y="3319162"/>
            <a:ext cx="1256861" cy="393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fcdc7592c_0_0"/>
          <p:cNvSpPr/>
          <p:nvPr/>
        </p:nvSpPr>
        <p:spPr>
          <a:xfrm>
            <a:off x="2471300" y="991525"/>
            <a:ext cx="4726500" cy="3871200"/>
          </a:xfrm>
          <a:prstGeom prst="roundRect">
            <a:avLst>
              <a:gd name="adj" fmla="val 1875"/>
            </a:avLst>
          </a:prstGeom>
          <a:noFill/>
          <a:ln w="9525" cap="flat" cmpd="sng">
            <a:solidFill>
              <a:srgbClr val="4B4B4B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4B4B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" name="Google Shape;101;gafcdc7592c_0_0"/>
          <p:cNvGrpSpPr/>
          <p:nvPr/>
        </p:nvGrpSpPr>
        <p:grpSpPr>
          <a:xfrm>
            <a:off x="2809875" y="2803250"/>
            <a:ext cx="4029105" cy="1206175"/>
            <a:chOff x="3763080" y="2803251"/>
            <a:chExt cx="3111038" cy="1206175"/>
          </a:xfrm>
        </p:grpSpPr>
        <p:sp>
          <p:nvSpPr>
            <p:cNvPr id="102" name="Google Shape;102;gafcdc7592c_0_0"/>
            <p:cNvSpPr/>
            <p:nvPr/>
          </p:nvSpPr>
          <p:spPr>
            <a:xfrm>
              <a:off x="3821918" y="3095626"/>
              <a:ext cx="3052200" cy="913800"/>
            </a:xfrm>
            <a:prstGeom prst="roundRect">
              <a:avLst>
                <a:gd name="adj" fmla="val 9332"/>
              </a:avLst>
            </a:prstGeom>
            <a:solidFill>
              <a:srgbClr val="F4CCCC">
                <a:alpha val="5411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gafcdc7592c_0_0"/>
            <p:cNvSpPr txBox="1"/>
            <p:nvPr/>
          </p:nvSpPr>
          <p:spPr>
            <a:xfrm>
              <a:off x="3763080" y="2803251"/>
              <a:ext cx="584100" cy="27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1" i="0" u="none" strike="noStrike" cap="none">
                  <a:solidFill>
                    <a:srgbClr val="E06666"/>
                  </a:solidFill>
                  <a:latin typeface="Corbel"/>
                  <a:ea typeface="Corbel"/>
                  <a:cs typeface="Corbel"/>
                  <a:sym typeface="Corbel"/>
                </a:rPr>
                <a:t>BNG-UP</a:t>
              </a:r>
              <a:endParaRPr sz="1100" b="1" i="0" u="none" strike="noStrike" cap="none">
                <a:solidFill>
                  <a:srgbClr val="E06666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grpSp>
        <p:nvGrpSpPr>
          <p:cNvPr id="104" name="Google Shape;104;gafcdc7592c_0_0"/>
          <p:cNvGrpSpPr/>
          <p:nvPr/>
        </p:nvGrpSpPr>
        <p:grpSpPr>
          <a:xfrm>
            <a:off x="7587159" y="3144713"/>
            <a:ext cx="1292657" cy="771552"/>
            <a:chOff x="7587159" y="3144713"/>
            <a:chExt cx="1292657" cy="771552"/>
          </a:xfrm>
        </p:grpSpPr>
        <p:sp>
          <p:nvSpPr>
            <p:cNvPr id="105" name="Google Shape;105;gafcdc7592c_0_0"/>
            <p:cNvSpPr/>
            <p:nvPr/>
          </p:nvSpPr>
          <p:spPr>
            <a:xfrm>
              <a:off x="7701968" y="3144713"/>
              <a:ext cx="1177848" cy="771552"/>
            </a:xfrm>
            <a:prstGeom prst="cloud">
              <a:avLst/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3000" dir="5400000" rotWithShape="0">
                <a:srgbClr val="000000">
                  <a:alpha val="3411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Core</a:t>
              </a:r>
              <a:endParaRPr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6" name="Google Shape;106;gafcdc7592c_0_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87159" y="3210622"/>
              <a:ext cx="318425" cy="239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gafcdc7592c_0_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596267" y="3591322"/>
              <a:ext cx="318425" cy="2391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gafcdc7592c_0_0"/>
          <p:cNvSpPr txBox="1">
            <a:spLocks noGrp="1"/>
          </p:cNvSpPr>
          <p:nvPr>
            <p:ph type="sldNum" idx="12"/>
          </p:nvPr>
        </p:nvSpPr>
        <p:spPr>
          <a:xfrm>
            <a:off x="3505200" y="4851021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cxnSp>
        <p:nvCxnSpPr>
          <p:cNvPr id="109" name="Google Shape;109;gafcdc7592c_0_0"/>
          <p:cNvCxnSpPr/>
          <p:nvPr/>
        </p:nvCxnSpPr>
        <p:spPr>
          <a:xfrm>
            <a:off x="2313700" y="2847975"/>
            <a:ext cx="0" cy="20193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10" name="Google Shape;110;gafcdc7592c_0_0"/>
          <p:cNvSpPr/>
          <p:nvPr/>
        </p:nvSpPr>
        <p:spPr>
          <a:xfrm rot="-5400000">
            <a:off x="2086294" y="1546175"/>
            <a:ext cx="1658700" cy="696600"/>
          </a:xfrm>
          <a:prstGeom prst="roundRect">
            <a:avLst>
              <a:gd name="adj" fmla="val 5254"/>
            </a:avLst>
          </a:prstGeom>
          <a:solidFill>
            <a:srgbClr val="F3F3F3"/>
          </a:solidFill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Docker</a:t>
            </a:r>
            <a:endParaRPr sz="1200" b="1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Kubernetes</a:t>
            </a:r>
            <a:endParaRPr sz="1200" b="1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Helm</a:t>
            </a:r>
            <a:endParaRPr sz="1200" b="1" i="0" u="none" strike="noStrike" cap="none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gafcdc7592c_0_0"/>
          <p:cNvSpPr/>
          <p:nvPr/>
        </p:nvSpPr>
        <p:spPr>
          <a:xfrm>
            <a:off x="3335775" y="1080500"/>
            <a:ext cx="3776100" cy="4146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lin ang="5400012" scaled="0"/>
          </a:gradFill>
          <a:ln w="12700" cap="flat" cmpd="sng">
            <a:solidFill>
              <a:srgbClr val="4B4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Arial"/>
              <a:buNone/>
            </a:pPr>
            <a:r>
              <a:rPr lang="en-US" sz="13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Network Edge Mediator (NEM)</a:t>
            </a:r>
            <a:endParaRPr sz="13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4B4B"/>
              </a:buClr>
              <a:buSzPts val="14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Edge orchestration and FCAPS micro-services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gafcdc7592c_0_0"/>
          <p:cNvSpPr txBox="1"/>
          <p:nvPr/>
        </p:nvSpPr>
        <p:spPr>
          <a:xfrm>
            <a:off x="2384718" y="660126"/>
            <a:ext cx="126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800" b="1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SEBA POD</a:t>
            </a:r>
            <a:endParaRPr sz="1800" b="0" i="0" u="none" strike="noStrike" cap="non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" name="Google Shape;113;gafcdc7592c_0_0"/>
          <p:cNvGrpSpPr/>
          <p:nvPr/>
        </p:nvGrpSpPr>
        <p:grpSpPr>
          <a:xfrm>
            <a:off x="3898198" y="268920"/>
            <a:ext cx="2969549" cy="659178"/>
            <a:chOff x="4691947" y="240650"/>
            <a:chExt cx="3080765" cy="854300"/>
          </a:xfrm>
        </p:grpSpPr>
        <p:sp>
          <p:nvSpPr>
            <p:cNvPr id="114" name="Google Shape;114;gafcdc7592c_0_0"/>
            <p:cNvSpPr/>
            <p:nvPr/>
          </p:nvSpPr>
          <p:spPr>
            <a:xfrm>
              <a:off x="4691947" y="240650"/>
              <a:ext cx="1175700" cy="280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FFFF"/>
            </a:solidFill>
            <a:ln w="12700" cap="flat" cmpd="sng">
              <a:solidFill>
                <a:srgbClr val="4B4B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4B4B4B"/>
                  </a:solidFill>
                  <a:latin typeface="Calibri"/>
                  <a:ea typeface="Calibri"/>
                  <a:cs typeface="Calibri"/>
                  <a:sym typeface="Calibri"/>
                </a:rPr>
                <a:t>ONAP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gafcdc7592c_0_0"/>
            <p:cNvSpPr/>
            <p:nvPr/>
          </p:nvSpPr>
          <p:spPr>
            <a:xfrm>
              <a:off x="6023112" y="240660"/>
              <a:ext cx="1749600" cy="280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FFFFFF"/>
            </a:solidFill>
            <a:ln w="12700" cap="flat" cmpd="sng">
              <a:solidFill>
                <a:srgbClr val="4B4B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0" i="0" u="none" strike="noStrike" cap="none">
                  <a:solidFill>
                    <a:srgbClr val="4B4B4B"/>
                  </a:solidFill>
                  <a:latin typeface="Calibri"/>
                  <a:ea typeface="Calibri"/>
                  <a:cs typeface="Calibri"/>
                  <a:sym typeface="Calibri"/>
                </a:rPr>
                <a:t>Operator OSS/BSS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gafcdc7592c_0_0"/>
            <p:cNvSpPr/>
            <p:nvPr/>
          </p:nvSpPr>
          <p:spPr>
            <a:xfrm>
              <a:off x="5188440" y="520865"/>
              <a:ext cx="192900" cy="35880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12700" cap="flat" cmpd="sng">
              <a:solidFill>
                <a:srgbClr val="4B4B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4B4B4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gafcdc7592c_0_0"/>
            <p:cNvSpPr/>
            <p:nvPr/>
          </p:nvSpPr>
          <p:spPr>
            <a:xfrm>
              <a:off x="6803762" y="549557"/>
              <a:ext cx="222600" cy="545100"/>
            </a:xfrm>
            <a:prstGeom prst="upDownArrow">
              <a:avLst>
                <a:gd name="adj1" fmla="val 50000"/>
                <a:gd name="adj2" fmla="val 50000"/>
              </a:avLst>
            </a:prstGeom>
            <a:solidFill>
              <a:srgbClr val="FFFFFF"/>
            </a:solidFill>
            <a:ln w="12700" cap="flat" cmpd="sng">
              <a:solidFill>
                <a:srgbClr val="4B4B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sz="2000" b="0" i="0" u="none" strike="noStrike" cap="none">
                <a:solidFill>
                  <a:srgbClr val="4B4B4B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gafcdc7592c_0_0"/>
            <p:cNvSpPr/>
            <p:nvPr/>
          </p:nvSpPr>
          <p:spPr>
            <a:xfrm>
              <a:off x="4786513" y="898450"/>
              <a:ext cx="986700" cy="1965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4B4B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lang="en-US" sz="1000" b="0" i="0" u="none" strike="noStrike" cap="none">
                  <a:solidFill>
                    <a:srgbClr val="4B4B4B"/>
                  </a:solidFill>
                  <a:latin typeface="Calibri"/>
                  <a:ea typeface="Calibri"/>
                  <a:cs typeface="Calibri"/>
                  <a:sym typeface="Calibri"/>
                </a:rPr>
                <a:t>Local adaptor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119;gafcdc7592c_0_0"/>
          <p:cNvGrpSpPr/>
          <p:nvPr/>
        </p:nvGrpSpPr>
        <p:grpSpPr>
          <a:xfrm>
            <a:off x="3340250" y="2467200"/>
            <a:ext cx="957600" cy="689367"/>
            <a:chOff x="3340250" y="2467200"/>
            <a:chExt cx="957600" cy="689367"/>
          </a:xfrm>
        </p:grpSpPr>
        <p:cxnSp>
          <p:nvCxnSpPr>
            <p:cNvPr id="120" name="Google Shape;120;gafcdc7592c_0_0"/>
            <p:cNvCxnSpPr>
              <a:stCxn id="121" idx="0"/>
            </p:cNvCxnSpPr>
            <p:nvPr/>
          </p:nvCxnSpPr>
          <p:spPr>
            <a:xfrm rot="10800000">
              <a:off x="3610100" y="2707767"/>
              <a:ext cx="0" cy="448800"/>
            </a:xfrm>
            <a:prstGeom prst="straightConnector1">
              <a:avLst/>
            </a:prstGeom>
            <a:noFill/>
            <a:ln w="12700" cap="flat" cmpd="sng">
              <a:solidFill>
                <a:srgbClr val="4B4B4B"/>
              </a:solidFill>
              <a:prstDash val="solid"/>
              <a:round/>
              <a:headEnd type="stealth" w="sm" len="sm"/>
              <a:tailEnd type="stealth" w="sm" len="sm"/>
            </a:ln>
          </p:spPr>
        </p:cxnSp>
        <p:sp>
          <p:nvSpPr>
            <p:cNvPr id="122" name="Google Shape;122;gafcdc7592c_0_0"/>
            <p:cNvSpPr/>
            <p:nvPr/>
          </p:nvSpPr>
          <p:spPr>
            <a:xfrm>
              <a:off x="3340250" y="2467200"/>
              <a:ext cx="957600" cy="2241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D4E5F5"/>
                </a:gs>
                <a:gs pos="100000">
                  <a:srgbClr val="70A4D5"/>
                </a:gs>
              </a:gsLst>
              <a:lin ang="5400012" scaled="0"/>
            </a:gra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VOLTHA</a:t>
              </a:r>
              <a:endParaRPr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3" name="Google Shape;123;gafcdc7592c_0_0"/>
          <p:cNvGrpSpPr/>
          <p:nvPr/>
        </p:nvGrpSpPr>
        <p:grpSpPr>
          <a:xfrm>
            <a:off x="5007527" y="3334100"/>
            <a:ext cx="1654200" cy="1421600"/>
            <a:chOff x="5007527" y="3334100"/>
            <a:chExt cx="1654200" cy="1421600"/>
          </a:xfrm>
        </p:grpSpPr>
        <p:cxnSp>
          <p:nvCxnSpPr>
            <p:cNvPr id="124" name="Google Shape;124;gafcdc7592c_0_0"/>
            <p:cNvCxnSpPr/>
            <p:nvPr/>
          </p:nvCxnSpPr>
          <p:spPr>
            <a:xfrm rot="10800000">
              <a:off x="5579788" y="3334100"/>
              <a:ext cx="0" cy="87360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  <p:cxnSp>
          <p:nvCxnSpPr>
            <p:cNvPr id="125" name="Google Shape;125;gafcdc7592c_0_0"/>
            <p:cNvCxnSpPr/>
            <p:nvPr/>
          </p:nvCxnSpPr>
          <p:spPr>
            <a:xfrm rot="10800000">
              <a:off x="6212086" y="3453564"/>
              <a:ext cx="0" cy="75390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  <p:cxnSp>
          <p:nvCxnSpPr>
            <p:cNvPr id="126" name="Google Shape;126;gafcdc7592c_0_0"/>
            <p:cNvCxnSpPr/>
            <p:nvPr/>
          </p:nvCxnSpPr>
          <p:spPr>
            <a:xfrm rot="10800000">
              <a:off x="5503595" y="3843864"/>
              <a:ext cx="0" cy="36360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  <p:cxnSp>
          <p:nvCxnSpPr>
            <p:cNvPr id="127" name="Google Shape;127;gafcdc7592c_0_0"/>
            <p:cNvCxnSpPr/>
            <p:nvPr/>
          </p:nvCxnSpPr>
          <p:spPr>
            <a:xfrm rot="10800000">
              <a:off x="6135886" y="3764964"/>
              <a:ext cx="0" cy="44250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  <p:sp>
          <p:nvSpPr>
            <p:cNvPr id="128" name="Google Shape;128;gafcdc7592c_0_0"/>
            <p:cNvSpPr/>
            <p:nvPr/>
          </p:nvSpPr>
          <p:spPr>
            <a:xfrm>
              <a:off x="5007527" y="4100313"/>
              <a:ext cx="1654200" cy="2241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lin ang="5400012" scaled="0"/>
            </a:gradFill>
            <a:ln w="12700" cap="flat" cmpd="sng">
              <a:solidFill>
                <a:srgbClr val="4B4B4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gafcdc7592c_0_0"/>
            <p:cNvSpPr/>
            <p:nvPr/>
          </p:nvSpPr>
          <p:spPr>
            <a:xfrm>
              <a:off x="5007527" y="4307500"/>
              <a:ext cx="1654200" cy="2241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lin ang="5400012" scaled="0"/>
            </a:gra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Compute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gafcdc7592c_0_0"/>
            <p:cNvSpPr/>
            <p:nvPr/>
          </p:nvSpPr>
          <p:spPr>
            <a:xfrm>
              <a:off x="5007527" y="4531600"/>
              <a:ext cx="1654200" cy="2241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lin ang="5400012" scaled="0"/>
            </a:gradFill>
            <a:ln w="12700" cap="flat" cmpd="sng">
              <a:solidFill>
                <a:srgbClr val="4B4B4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servers</a:t>
              </a:r>
              <a:endParaRPr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31" name="Google Shape;131;gafcdc7592c_0_0"/>
          <p:cNvCxnSpPr/>
          <p:nvPr/>
        </p:nvCxnSpPr>
        <p:spPr>
          <a:xfrm>
            <a:off x="2313700" y="981075"/>
            <a:ext cx="0" cy="1800300"/>
          </a:xfrm>
          <a:prstGeom prst="straightConnector1">
            <a:avLst/>
          </a:prstGeom>
          <a:noFill/>
          <a:ln w="19050" cap="flat" cmpd="sng">
            <a:solidFill>
              <a:srgbClr val="999999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32" name="Google Shape;132;gafcdc7592c_0_0"/>
          <p:cNvSpPr txBox="1"/>
          <p:nvPr/>
        </p:nvSpPr>
        <p:spPr>
          <a:xfrm rot="-5400000">
            <a:off x="1685050" y="1800825"/>
            <a:ext cx="1219200" cy="15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SOFTWARE STACK</a:t>
            </a:r>
            <a:endParaRPr sz="1200" b="1" i="0" u="none" strike="noStrike" cap="none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gafcdc7592c_0_0"/>
          <p:cNvSpPr txBox="1"/>
          <p:nvPr/>
        </p:nvSpPr>
        <p:spPr>
          <a:xfrm rot="-5400000">
            <a:off x="1867425" y="3949200"/>
            <a:ext cx="865800" cy="151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HARDWARE</a:t>
            </a:r>
            <a:endParaRPr sz="1200" b="1" i="0" u="none" strike="noStrike" cap="none">
              <a:solidFill>
                <a:srgbClr val="9999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4" name="Google Shape;134;gafcdc7592c_0_0"/>
          <p:cNvGrpSpPr/>
          <p:nvPr/>
        </p:nvGrpSpPr>
        <p:grpSpPr>
          <a:xfrm>
            <a:off x="3326275" y="1867050"/>
            <a:ext cx="3776100" cy="1086150"/>
            <a:chOff x="3326275" y="1867050"/>
            <a:chExt cx="3776100" cy="1086150"/>
          </a:xfrm>
        </p:grpSpPr>
        <p:sp>
          <p:nvSpPr>
            <p:cNvPr id="135" name="Google Shape;135;gafcdc7592c_0_0"/>
            <p:cNvSpPr/>
            <p:nvPr/>
          </p:nvSpPr>
          <p:spPr>
            <a:xfrm>
              <a:off x="3326275" y="1867050"/>
              <a:ext cx="3776100" cy="3387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DBD4EB"/>
                </a:gs>
                <a:gs pos="100000">
                  <a:srgbClr val="9180BB"/>
                </a:gs>
              </a:gsLst>
              <a:lin ang="5400012" scaled="0"/>
            </a:gradFill>
            <a:ln w="12700" cap="flat" cmpd="sng">
              <a:solidFill>
                <a:srgbClr val="4B4B4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SDN Controller - ONOS</a:t>
              </a:r>
              <a:endPara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6" name="Google Shape;136;gafcdc7592c_0_0"/>
            <p:cNvGrpSpPr/>
            <p:nvPr/>
          </p:nvGrpSpPr>
          <p:grpSpPr>
            <a:xfrm>
              <a:off x="3811689" y="2176700"/>
              <a:ext cx="3241337" cy="776500"/>
              <a:chOff x="3811689" y="2176700"/>
              <a:chExt cx="3241337" cy="776500"/>
            </a:xfrm>
          </p:grpSpPr>
          <p:cxnSp>
            <p:nvCxnSpPr>
              <p:cNvPr id="137" name="Google Shape;137;gafcdc7592c_0_0"/>
              <p:cNvCxnSpPr/>
              <p:nvPr/>
            </p:nvCxnSpPr>
            <p:spPr>
              <a:xfrm rot="10800000">
                <a:off x="3811689" y="2196125"/>
                <a:ext cx="0" cy="2391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4B4B4B"/>
                </a:solidFill>
                <a:prstDash val="solid"/>
                <a:round/>
                <a:headEnd type="stealth" w="sm" len="sm"/>
                <a:tailEnd type="stealth" w="sm" len="sm"/>
              </a:ln>
            </p:spPr>
          </p:cxnSp>
          <p:sp>
            <p:nvSpPr>
              <p:cNvPr id="138" name="Google Shape;138;gafcdc7592c_0_0"/>
              <p:cNvSpPr txBox="1"/>
              <p:nvPr/>
            </p:nvSpPr>
            <p:spPr>
              <a:xfrm>
                <a:off x="3848100" y="2176700"/>
                <a:ext cx="1194000" cy="26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O</a:t>
                </a:r>
                <a:r>
                  <a:rPr lang="en-US" sz="1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  <a:extLst>
                      <a:ext uri="http://customooxmlschemas.google.com/">
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    </a:ext>
                    </a:extLst>
                  </a:rPr>
                  <a:t>penFlow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39" name="Google Shape;139;gafcdc7592c_0_0"/>
              <p:cNvCxnSpPr/>
              <p:nvPr/>
            </p:nvCxnSpPr>
            <p:spPr>
              <a:xfrm rot="10800000">
                <a:off x="5821525" y="2237100"/>
                <a:ext cx="0" cy="71610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stealth" w="sm" len="sm"/>
                <a:tailEnd type="stealth" w="sm" len="sm"/>
              </a:ln>
            </p:spPr>
          </p:cxnSp>
          <p:sp>
            <p:nvSpPr>
              <p:cNvPr id="140" name="Google Shape;140;gafcdc7592c_0_0"/>
              <p:cNvSpPr txBox="1"/>
              <p:nvPr/>
            </p:nvSpPr>
            <p:spPr>
              <a:xfrm>
                <a:off x="5821526" y="2292400"/>
                <a:ext cx="1231500" cy="477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P4Runtime,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lang="en-US" sz="10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gNMI/OpenConfig</a:t>
                </a:r>
                <a:endParaRPr sz="1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1" name="Google Shape;141;gafcdc7592c_0_0"/>
          <p:cNvSpPr/>
          <p:nvPr/>
        </p:nvSpPr>
        <p:spPr>
          <a:xfrm>
            <a:off x="3342975" y="1552400"/>
            <a:ext cx="1231500" cy="342300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12700" cap="flat" cmpd="sng">
            <a:solidFill>
              <a:srgbClr val="4B4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VOLTHA apps</a:t>
            </a:r>
            <a:br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PON/OLT control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gafcdc7592c_0_0"/>
          <p:cNvSpPr/>
          <p:nvPr/>
        </p:nvSpPr>
        <p:spPr>
          <a:xfrm>
            <a:off x="4634764" y="1551975"/>
            <a:ext cx="1140300" cy="342300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12700" cap="flat" cmpd="sng">
            <a:solidFill>
              <a:srgbClr val="4B4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TRELLIS apps</a:t>
            </a:r>
            <a:endParaRPr sz="1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Fabric control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afcdc7592c_0_0"/>
          <p:cNvSpPr/>
          <p:nvPr/>
        </p:nvSpPr>
        <p:spPr>
          <a:xfrm>
            <a:off x="5827862" y="1551975"/>
            <a:ext cx="1268700" cy="342300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12700" cap="flat" cmpd="sng">
            <a:solidFill>
              <a:srgbClr val="4B4B4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BNG-CP apps</a:t>
            </a:r>
            <a:endParaRPr sz="11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Subscriber  control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4" name="Google Shape;144;gafcdc7592c_0_0"/>
          <p:cNvGrpSpPr/>
          <p:nvPr/>
        </p:nvGrpSpPr>
        <p:grpSpPr>
          <a:xfrm>
            <a:off x="2975750" y="3156567"/>
            <a:ext cx="1268700" cy="772500"/>
            <a:chOff x="2975750" y="3175617"/>
            <a:chExt cx="1268700" cy="772500"/>
          </a:xfrm>
        </p:grpSpPr>
        <p:sp>
          <p:nvSpPr>
            <p:cNvPr id="145" name="Google Shape;145;gafcdc7592c_0_0"/>
            <p:cNvSpPr/>
            <p:nvPr/>
          </p:nvSpPr>
          <p:spPr>
            <a:xfrm>
              <a:off x="2975750" y="3709017"/>
              <a:ext cx="1268700" cy="2391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lin ang="5400012" scaled="0"/>
            </a:gradFill>
            <a:ln w="12700" cap="flat" cmpd="sng">
              <a:solidFill>
                <a:srgbClr val="4B4B4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Whitebox OLT</a:t>
              </a:r>
              <a:endPara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gafcdc7592c_0_0"/>
            <p:cNvSpPr/>
            <p:nvPr/>
          </p:nvSpPr>
          <p:spPr>
            <a:xfrm>
              <a:off x="3589871" y="3615156"/>
              <a:ext cx="43800" cy="44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lin ang="5400012" scaled="0"/>
            </a:gradFill>
            <a:ln w="12700" cap="flat" cmpd="sng">
              <a:solidFill>
                <a:srgbClr val="4B4B4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gafcdc7592c_0_0"/>
            <p:cNvSpPr/>
            <p:nvPr/>
          </p:nvSpPr>
          <p:spPr>
            <a:xfrm>
              <a:off x="3589871" y="3538956"/>
              <a:ext cx="43800" cy="44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lin ang="5400012" scaled="0"/>
            </a:gradFill>
            <a:ln w="12700" cap="flat" cmpd="sng">
              <a:solidFill>
                <a:srgbClr val="4B4B4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gafcdc7592c_0_0"/>
            <p:cNvSpPr/>
            <p:nvPr/>
          </p:nvSpPr>
          <p:spPr>
            <a:xfrm>
              <a:off x="3589871" y="3462756"/>
              <a:ext cx="43800" cy="444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lin ang="5400012" scaled="0"/>
            </a:gradFill>
            <a:ln w="12700" cap="flat" cmpd="sng">
              <a:solidFill>
                <a:srgbClr val="4B4B4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endPara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gafcdc7592c_0_0"/>
            <p:cNvSpPr/>
            <p:nvPr/>
          </p:nvSpPr>
          <p:spPr>
            <a:xfrm>
              <a:off x="2975750" y="3175617"/>
              <a:ext cx="1268700" cy="2391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lin ang="5400012" scaled="0"/>
            </a:gradFill>
            <a:ln w="12700" cap="flat" cmpd="sng">
              <a:solidFill>
                <a:srgbClr val="4B4B4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Whitebox OLT</a:t>
              </a:r>
              <a:endPara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49;gafcdc7592c_0_0"/>
          <p:cNvGrpSpPr/>
          <p:nvPr/>
        </p:nvGrpSpPr>
        <p:grpSpPr>
          <a:xfrm>
            <a:off x="4244450" y="3172528"/>
            <a:ext cx="3375021" cy="695700"/>
            <a:chOff x="4244450" y="3172528"/>
            <a:chExt cx="3375021" cy="695700"/>
          </a:xfrm>
        </p:grpSpPr>
        <p:sp>
          <p:nvSpPr>
            <p:cNvPr id="150" name="Google Shape;150;gafcdc7592c_0_0"/>
            <p:cNvSpPr/>
            <p:nvPr/>
          </p:nvSpPr>
          <p:spPr>
            <a:xfrm>
              <a:off x="4909825" y="3172528"/>
              <a:ext cx="1849500" cy="276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lin ang="5400012" scaled="0"/>
            </a:gradFill>
            <a:ln w="12700" cap="flat" cmpd="sng">
              <a:solidFill>
                <a:srgbClr val="4B4B4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whitebox switch</a:t>
              </a:r>
              <a:endPara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1" name="Google Shape;151;gafcdc7592c_0_0"/>
            <p:cNvCxnSpPr/>
            <p:nvPr/>
          </p:nvCxnSpPr>
          <p:spPr>
            <a:xfrm>
              <a:off x="6759325" y="3329875"/>
              <a:ext cx="845700" cy="6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  <p:cxnSp>
          <p:nvCxnSpPr>
            <p:cNvPr id="152" name="Google Shape;152;gafcdc7592c_0_0"/>
            <p:cNvCxnSpPr>
              <a:stCxn id="121" idx="3"/>
              <a:endCxn id="150" idx="1"/>
            </p:cNvCxnSpPr>
            <p:nvPr/>
          </p:nvCxnSpPr>
          <p:spPr>
            <a:xfrm>
              <a:off x="4244450" y="3276117"/>
              <a:ext cx="665400" cy="3480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  <p:cxnSp>
          <p:nvCxnSpPr>
            <p:cNvPr id="153" name="Google Shape;153;gafcdc7592c_0_0"/>
            <p:cNvCxnSpPr>
              <a:stCxn id="145" idx="3"/>
              <a:endCxn id="150" idx="1"/>
            </p:cNvCxnSpPr>
            <p:nvPr/>
          </p:nvCxnSpPr>
          <p:spPr>
            <a:xfrm rot="10800000" flipH="1">
              <a:off x="4244450" y="3310917"/>
              <a:ext cx="665400" cy="49860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  <p:sp>
          <p:nvSpPr>
            <p:cNvPr id="154" name="Google Shape;154;gafcdc7592c_0_0"/>
            <p:cNvSpPr/>
            <p:nvPr/>
          </p:nvSpPr>
          <p:spPr>
            <a:xfrm>
              <a:off x="4909825" y="3591328"/>
              <a:ext cx="1849500" cy="2769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lin ang="5400012" scaled="0"/>
            </a:gradFill>
            <a:ln w="12700" cap="flat" cmpd="sng">
              <a:solidFill>
                <a:srgbClr val="4B4B4B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whitebox switch</a:t>
              </a:r>
              <a:endParaRPr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gafcdc7592c_0_0"/>
            <p:cNvCxnSpPr>
              <a:stCxn id="121" idx="3"/>
              <a:endCxn id="154" idx="1"/>
            </p:cNvCxnSpPr>
            <p:nvPr/>
          </p:nvCxnSpPr>
          <p:spPr>
            <a:xfrm>
              <a:off x="4244450" y="3276117"/>
              <a:ext cx="665400" cy="45360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  <p:cxnSp>
          <p:nvCxnSpPr>
            <p:cNvPr id="156" name="Google Shape;156;gafcdc7592c_0_0"/>
            <p:cNvCxnSpPr>
              <a:stCxn id="145" idx="3"/>
              <a:endCxn id="154" idx="1"/>
            </p:cNvCxnSpPr>
            <p:nvPr/>
          </p:nvCxnSpPr>
          <p:spPr>
            <a:xfrm rot="10800000" flipH="1">
              <a:off x="4244450" y="3729717"/>
              <a:ext cx="665400" cy="7980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  <p:cxnSp>
          <p:nvCxnSpPr>
            <p:cNvPr id="157" name="Google Shape;157;gafcdc7592c_0_0"/>
            <p:cNvCxnSpPr/>
            <p:nvPr/>
          </p:nvCxnSpPr>
          <p:spPr>
            <a:xfrm>
              <a:off x="6773771" y="3710575"/>
              <a:ext cx="845700" cy="6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  <p:cxnSp>
          <p:nvCxnSpPr>
            <p:cNvPr id="158" name="Google Shape;158;gafcdc7592c_0_0"/>
            <p:cNvCxnSpPr/>
            <p:nvPr/>
          </p:nvCxnSpPr>
          <p:spPr>
            <a:xfrm rot="10800000" flipH="1">
              <a:off x="6759325" y="3334075"/>
              <a:ext cx="846300" cy="37680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9" name="Google Shape;159;gafcdc7592c_0_0"/>
            <p:cNvCxnSpPr/>
            <p:nvPr/>
          </p:nvCxnSpPr>
          <p:spPr>
            <a:xfrm>
              <a:off x="6759325" y="3329875"/>
              <a:ext cx="846300" cy="37530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60" name="Google Shape;160;gafcdc7592c_0_0"/>
          <p:cNvSpPr/>
          <p:nvPr/>
        </p:nvSpPr>
        <p:spPr>
          <a:xfrm>
            <a:off x="5324400" y="2966833"/>
            <a:ext cx="957600" cy="2241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Stratum</a:t>
            </a:r>
            <a:endParaRPr sz="12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1" name="Google Shape;161;gafcdc7592c_0_0"/>
          <p:cNvGrpSpPr/>
          <p:nvPr/>
        </p:nvGrpSpPr>
        <p:grpSpPr>
          <a:xfrm>
            <a:off x="122952" y="2366231"/>
            <a:ext cx="2851657" cy="1322127"/>
            <a:chOff x="122952" y="2366231"/>
            <a:chExt cx="2851657" cy="1322127"/>
          </a:xfrm>
        </p:grpSpPr>
        <p:grpSp>
          <p:nvGrpSpPr>
            <p:cNvPr id="162" name="Google Shape;162;gafcdc7592c_0_0"/>
            <p:cNvGrpSpPr/>
            <p:nvPr/>
          </p:nvGrpSpPr>
          <p:grpSpPr>
            <a:xfrm>
              <a:off x="122952" y="2366231"/>
              <a:ext cx="1926157" cy="1272765"/>
              <a:chOff x="122952" y="2366231"/>
              <a:chExt cx="1926157" cy="1272765"/>
            </a:xfrm>
          </p:grpSpPr>
          <p:sp>
            <p:nvSpPr>
              <p:cNvPr id="163" name="Google Shape;163;gafcdc7592c_0_0"/>
              <p:cNvSpPr/>
              <p:nvPr/>
            </p:nvSpPr>
            <p:spPr>
              <a:xfrm>
                <a:off x="122952" y="2589254"/>
                <a:ext cx="1576200" cy="7716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666666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64" name="Google Shape;164;gafcdc7592c_0_0"/>
              <p:cNvCxnSpPr>
                <a:stCxn id="165" idx="2"/>
                <a:endCxn id="166" idx="3"/>
              </p:cNvCxnSpPr>
              <p:nvPr/>
            </p:nvCxnSpPr>
            <p:spPr>
              <a:xfrm rot="10800000">
                <a:off x="1501309" y="2949919"/>
                <a:ext cx="471900" cy="346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254"/>
                  </a:srgbClr>
                </a:outerShdw>
              </a:effectLst>
            </p:spPr>
          </p:cxnSp>
          <p:cxnSp>
            <p:nvCxnSpPr>
              <p:cNvPr id="167" name="Google Shape;167;gafcdc7592c_0_0"/>
              <p:cNvCxnSpPr>
                <a:stCxn id="165" idx="2"/>
                <a:endCxn id="168" idx="3"/>
              </p:cNvCxnSpPr>
              <p:nvPr/>
            </p:nvCxnSpPr>
            <p:spPr>
              <a:xfrm flipH="1">
                <a:off x="1501309" y="3296119"/>
                <a:ext cx="471900" cy="267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254"/>
                  </a:srgbClr>
                </a:outerShdw>
              </a:effectLst>
            </p:spPr>
          </p:cxnSp>
          <p:sp>
            <p:nvSpPr>
              <p:cNvPr id="168" name="Google Shape;168;gafcdc7592c_0_0"/>
              <p:cNvSpPr/>
              <p:nvPr/>
            </p:nvSpPr>
            <p:spPr>
              <a:xfrm>
                <a:off x="1398680" y="3487796"/>
                <a:ext cx="102600" cy="1512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Google Shape;169;gafcdc7592c_0_0"/>
              <p:cNvSpPr txBox="1"/>
              <p:nvPr/>
            </p:nvSpPr>
            <p:spPr>
              <a:xfrm>
                <a:off x="1208512" y="3017702"/>
                <a:ext cx="4905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1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ONU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70" name="Google Shape;170;gafcdc7592c_0_0"/>
              <p:cNvCxnSpPr>
                <a:stCxn id="171" idx="3"/>
                <a:endCxn id="171" idx="3"/>
              </p:cNvCxnSpPr>
              <p:nvPr/>
            </p:nvCxnSpPr>
            <p:spPr>
              <a:xfrm>
                <a:off x="862941" y="2902275"/>
                <a:ext cx="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4B7D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172" name="Google Shape;172;gafcdc7592c_0_0"/>
              <p:cNvCxnSpPr>
                <a:endCxn id="166" idx="1"/>
              </p:cNvCxnSpPr>
              <p:nvPr/>
            </p:nvCxnSpPr>
            <p:spPr>
              <a:xfrm>
                <a:off x="772279" y="2949871"/>
                <a:ext cx="6264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666666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pic>
            <p:nvPicPr>
              <p:cNvPr id="171" name="Google Shape;171;gafcdc7592c_0_0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97515" y="2695032"/>
                <a:ext cx="565426" cy="4144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3" name="Google Shape;173;gafcdc7592c_0_0"/>
              <p:cNvSpPr txBox="1"/>
              <p:nvPr/>
            </p:nvSpPr>
            <p:spPr>
              <a:xfrm>
                <a:off x="150190" y="3035176"/>
                <a:ext cx="8601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200"/>
                  <a:buFont typeface="Arial"/>
                  <a:buNone/>
                </a:pPr>
                <a:r>
                  <a:rPr lang="en-US" sz="1200" b="1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RG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gafcdc7592c_0_0"/>
              <p:cNvSpPr/>
              <p:nvPr/>
            </p:nvSpPr>
            <p:spPr>
              <a:xfrm>
                <a:off x="1398679" y="2878171"/>
                <a:ext cx="102600" cy="1434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74" name="Google Shape;174;gafcdc7592c_0_0" descr="house.png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022423" y="2366231"/>
                <a:ext cx="565415" cy="40500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5" name="Google Shape;165;gafcdc7592c_0_0"/>
              <p:cNvSpPr/>
              <p:nvPr/>
            </p:nvSpPr>
            <p:spPr>
              <a:xfrm>
                <a:off x="1973209" y="3231919"/>
                <a:ext cx="75900" cy="128400"/>
              </a:xfrm>
              <a:prstGeom prst="ellipse">
                <a:avLst/>
              </a:prstGeom>
              <a:solidFill>
                <a:srgbClr val="D9D9D9"/>
              </a:solidFill>
              <a:ln w="254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49411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75" name="Google Shape;175;gafcdc7592c_0_0"/>
            <p:cNvCxnSpPr>
              <a:endCxn id="165" idx="6"/>
            </p:cNvCxnSpPr>
            <p:nvPr/>
          </p:nvCxnSpPr>
          <p:spPr>
            <a:xfrm rot="10800000">
              <a:off x="2049109" y="3296119"/>
              <a:ext cx="925500" cy="0"/>
            </a:xfrm>
            <a:prstGeom prst="straightConnector1">
              <a:avLst/>
            </a:prstGeom>
            <a:noFill/>
            <a:ln w="1905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254"/>
                </a:srgbClr>
              </a:outerShdw>
            </a:effectLst>
          </p:spPr>
        </p:cxnSp>
        <p:sp>
          <p:nvSpPr>
            <p:cNvPr id="176" name="Google Shape;176;gafcdc7592c_0_0"/>
            <p:cNvSpPr txBox="1"/>
            <p:nvPr/>
          </p:nvSpPr>
          <p:spPr>
            <a:xfrm>
              <a:off x="1758093" y="3411458"/>
              <a:ext cx="4905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gafcdc7592c_0_0"/>
          <p:cNvSpPr txBox="1">
            <a:spLocks noGrp="1"/>
          </p:cNvSpPr>
          <p:nvPr>
            <p:ph type="title"/>
          </p:nvPr>
        </p:nvSpPr>
        <p:spPr>
          <a:xfrm>
            <a:off x="81525" y="140225"/>
            <a:ext cx="245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SEBA 2.0 Exemplar Architecture</a:t>
            </a:r>
            <a:endParaRPr/>
          </a:p>
        </p:txBody>
      </p:sp>
      <p:sp>
        <p:nvSpPr>
          <p:cNvPr id="178" name="Google Shape;178;gafcdc7592c_0_0"/>
          <p:cNvSpPr/>
          <p:nvPr/>
        </p:nvSpPr>
        <p:spPr>
          <a:xfrm>
            <a:off x="49875" y="979475"/>
            <a:ext cx="7242375" cy="3119275"/>
          </a:xfrm>
          <a:custGeom>
            <a:avLst/>
            <a:gdLst/>
            <a:ahLst/>
            <a:cxnLst/>
            <a:rect l="l" t="t" r="r" b="b"/>
            <a:pathLst>
              <a:path w="289695" h="124771" extrusionOk="0">
                <a:moveTo>
                  <a:pt x="184834" y="53426"/>
                </a:moveTo>
                <a:lnTo>
                  <a:pt x="289695" y="54089"/>
                </a:lnTo>
                <a:lnTo>
                  <a:pt x="289695" y="37829"/>
                </a:lnTo>
                <a:lnTo>
                  <a:pt x="182179" y="37497"/>
                </a:lnTo>
                <a:lnTo>
                  <a:pt x="182179" y="21901"/>
                </a:lnTo>
                <a:lnTo>
                  <a:pt x="130744" y="21901"/>
                </a:lnTo>
                <a:lnTo>
                  <a:pt x="130744" y="0"/>
                </a:lnTo>
                <a:lnTo>
                  <a:pt x="96565" y="331"/>
                </a:lnTo>
                <a:lnTo>
                  <a:pt x="96565" y="52098"/>
                </a:lnTo>
                <a:lnTo>
                  <a:pt x="332" y="52430"/>
                </a:lnTo>
                <a:lnTo>
                  <a:pt x="0" y="124771"/>
                </a:lnTo>
                <a:lnTo>
                  <a:pt x="182843" y="124439"/>
                </a:lnTo>
                <a:lnTo>
                  <a:pt x="180852" y="52430"/>
                </a:lnTo>
                <a:close/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gafcdc7592c_0_0"/>
          <p:cNvSpPr txBox="1"/>
          <p:nvPr/>
        </p:nvSpPr>
        <p:spPr>
          <a:xfrm>
            <a:off x="7454050" y="1598225"/>
            <a:ext cx="1539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Focus on access: ONOS and VOLTHA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b8ac3231bf_0_11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VOLTHA: Virtual OLT Hardware Abstraction</a:t>
            </a:r>
            <a:endParaRPr/>
          </a:p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185" name="Google Shape;185;gb8ac3231bf_0_11"/>
          <p:cNvSpPr/>
          <p:nvPr/>
        </p:nvSpPr>
        <p:spPr>
          <a:xfrm>
            <a:off x="5595000" y="1901275"/>
            <a:ext cx="2112900" cy="2349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VOLTHA core</a:t>
            </a:r>
            <a:endParaRPr sz="1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b8ac3231bf_0_11"/>
          <p:cNvSpPr/>
          <p:nvPr/>
        </p:nvSpPr>
        <p:spPr>
          <a:xfrm>
            <a:off x="6739115" y="3664437"/>
            <a:ext cx="1643400" cy="11016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Arial"/>
              <a:buNone/>
            </a:pPr>
            <a:endParaRPr sz="162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20"/>
              <a:buFont typeface="Arial"/>
              <a:buNone/>
            </a:pPr>
            <a:endParaRPr sz="162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n-US"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Whitebox OLT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b8ac3231bf_0_11"/>
          <p:cNvSpPr/>
          <p:nvPr/>
        </p:nvSpPr>
        <p:spPr>
          <a:xfrm>
            <a:off x="6756950" y="2450788"/>
            <a:ext cx="1100100" cy="381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endParaRPr sz="108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OpenOLT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Adaptor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endParaRPr sz="108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gb8ac3231bf_0_11"/>
          <p:cNvSpPr/>
          <p:nvPr/>
        </p:nvSpPr>
        <p:spPr>
          <a:xfrm>
            <a:off x="7346346" y="4026488"/>
            <a:ext cx="877200" cy="18840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 w="25400" cap="flat" cmpd="sng">
            <a:solidFill>
              <a:srgbClr val="78787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b8ac3231bf_0_11"/>
          <p:cNvSpPr/>
          <p:nvPr/>
        </p:nvSpPr>
        <p:spPr>
          <a:xfrm>
            <a:off x="7351930" y="4243898"/>
            <a:ext cx="877200" cy="188400"/>
          </a:xfrm>
          <a:prstGeom prst="roundRect">
            <a:avLst>
              <a:gd name="adj" fmla="val 16667"/>
            </a:avLst>
          </a:prstGeom>
          <a:solidFill>
            <a:srgbClr val="A5A5A5"/>
          </a:solidFill>
          <a:ln w="25400" cap="flat" cmpd="sng">
            <a:solidFill>
              <a:srgbClr val="78787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SDK(s)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gb8ac3231bf_0_11"/>
          <p:cNvSpPr/>
          <p:nvPr/>
        </p:nvSpPr>
        <p:spPr>
          <a:xfrm>
            <a:off x="6955050" y="3690049"/>
            <a:ext cx="1351200" cy="3363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8D8D8"/>
              </a:gs>
              <a:gs pos="35000">
                <a:srgbClr val="E3E3E3"/>
              </a:gs>
              <a:gs pos="100000">
                <a:srgbClr val="F4F4F4"/>
              </a:gs>
            </a:gsLst>
            <a:lin ang="16200038" scaled="0"/>
          </a:gradFill>
          <a:ln w="9525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endParaRPr sz="108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OpenOLT driver/agent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endParaRPr sz="108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1" name="Google Shape;191;gb8ac3231bf_0_11"/>
          <p:cNvCxnSpPr>
            <a:stCxn id="187" idx="2"/>
            <a:endCxn id="186" idx="0"/>
          </p:cNvCxnSpPr>
          <p:nvPr/>
        </p:nvCxnSpPr>
        <p:spPr>
          <a:xfrm>
            <a:off x="7307000" y="2831788"/>
            <a:ext cx="253800" cy="8325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dash"/>
            <a:round/>
            <a:headEnd type="stealth" w="med" len="med"/>
            <a:tailEnd type="stealth" w="med" len="med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192" name="Google Shape;192;gb8ac3231bf_0_11"/>
          <p:cNvSpPr/>
          <p:nvPr/>
        </p:nvSpPr>
        <p:spPr>
          <a:xfrm>
            <a:off x="6816930" y="4032910"/>
            <a:ext cx="519900" cy="1857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8D8D8"/>
              </a:gs>
              <a:gs pos="35000">
                <a:srgbClr val="E3E3E3"/>
              </a:gs>
              <a:gs pos="100000">
                <a:srgbClr val="F4F4F4"/>
              </a:gs>
            </a:gsLst>
            <a:lin ang="16200038" scaled="0"/>
          </a:gradFill>
          <a:ln w="9525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endParaRPr sz="108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endParaRPr sz="108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gb8ac3231bf_0_11"/>
          <p:cNvSpPr/>
          <p:nvPr/>
        </p:nvSpPr>
        <p:spPr>
          <a:xfrm>
            <a:off x="6819923" y="4240435"/>
            <a:ext cx="525300" cy="1887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D8D8D8"/>
              </a:gs>
              <a:gs pos="35000">
                <a:srgbClr val="E3E3E3"/>
              </a:gs>
              <a:gs pos="100000">
                <a:srgbClr val="F4F4F4"/>
              </a:gs>
            </a:gsLst>
            <a:lin ang="16200038" scaled="0"/>
          </a:gradFill>
          <a:ln w="9525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endParaRPr sz="108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endParaRPr sz="108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gb8ac3231bf_0_11"/>
          <p:cNvSpPr/>
          <p:nvPr/>
        </p:nvSpPr>
        <p:spPr>
          <a:xfrm>
            <a:off x="5990300" y="844300"/>
            <a:ext cx="1380900" cy="3363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ONOS 1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gb8ac3231bf_0_11"/>
          <p:cNvSpPr/>
          <p:nvPr/>
        </p:nvSpPr>
        <p:spPr>
          <a:xfrm>
            <a:off x="6212300" y="1438675"/>
            <a:ext cx="936900" cy="381000"/>
          </a:xfrm>
          <a:prstGeom prst="roundRect">
            <a:avLst>
              <a:gd name="adj" fmla="val 16667"/>
            </a:avLst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Client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(eg. OFAgent)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6" name="Google Shape;196;gb8ac3231bf_0_11"/>
          <p:cNvCxnSpPr>
            <a:stCxn id="194" idx="2"/>
            <a:endCxn id="195" idx="0"/>
          </p:cNvCxnSpPr>
          <p:nvPr/>
        </p:nvCxnSpPr>
        <p:spPr>
          <a:xfrm>
            <a:off x="6680750" y="1180600"/>
            <a:ext cx="0" cy="2580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dash"/>
            <a:round/>
            <a:headEnd type="stealth" w="med" len="med"/>
            <a:tailEnd type="stealth" w="med" len="med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197" name="Google Shape;197;gb8ac3231bf_0_11"/>
          <p:cNvSpPr/>
          <p:nvPr/>
        </p:nvSpPr>
        <p:spPr>
          <a:xfrm>
            <a:off x="5566000" y="2216575"/>
            <a:ext cx="2233200" cy="1503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kafka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gb8ac3231bf_0_11"/>
          <p:cNvSpPr/>
          <p:nvPr/>
        </p:nvSpPr>
        <p:spPr>
          <a:xfrm>
            <a:off x="4900825" y="3607775"/>
            <a:ext cx="842700" cy="286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n-US"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b8ac3231bf_0_11"/>
          <p:cNvSpPr/>
          <p:nvPr/>
        </p:nvSpPr>
        <p:spPr>
          <a:xfrm>
            <a:off x="4900825" y="4060675"/>
            <a:ext cx="842700" cy="286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n-US"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b8ac3231bf_0_11"/>
          <p:cNvSpPr/>
          <p:nvPr/>
        </p:nvSpPr>
        <p:spPr>
          <a:xfrm>
            <a:off x="4900825" y="4471550"/>
            <a:ext cx="842700" cy="286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40"/>
              <a:buFont typeface="Arial"/>
              <a:buNone/>
            </a:pPr>
            <a:r>
              <a:rPr lang="en-US"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1" name="Google Shape;201;gb8ac3231bf_0_11"/>
          <p:cNvCxnSpPr>
            <a:stCxn id="186" idx="1"/>
            <a:endCxn id="202" idx="6"/>
          </p:cNvCxnSpPr>
          <p:nvPr/>
        </p:nvCxnSpPr>
        <p:spPr>
          <a:xfrm flipH="1">
            <a:off x="6506015" y="4215237"/>
            <a:ext cx="233100" cy="21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2" name="Google Shape;202;gb8ac3231bf_0_11"/>
          <p:cNvSpPr/>
          <p:nvPr/>
        </p:nvSpPr>
        <p:spPr>
          <a:xfrm>
            <a:off x="6440025" y="4189550"/>
            <a:ext cx="66000" cy="939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3" name="Google Shape;203;gb8ac3231bf_0_11"/>
          <p:cNvCxnSpPr>
            <a:stCxn id="202" idx="7"/>
            <a:endCxn id="198" idx="3"/>
          </p:cNvCxnSpPr>
          <p:nvPr/>
        </p:nvCxnSpPr>
        <p:spPr>
          <a:xfrm rot="10800000">
            <a:off x="5743660" y="3750901"/>
            <a:ext cx="752700" cy="45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4" name="Google Shape;204;gb8ac3231bf_0_11"/>
          <p:cNvCxnSpPr>
            <a:stCxn id="202" idx="2"/>
            <a:endCxn id="199" idx="3"/>
          </p:cNvCxnSpPr>
          <p:nvPr/>
        </p:nvCxnSpPr>
        <p:spPr>
          <a:xfrm rot="10800000">
            <a:off x="5743425" y="4203800"/>
            <a:ext cx="696600" cy="3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5" name="Google Shape;205;gb8ac3231bf_0_11"/>
          <p:cNvCxnSpPr>
            <a:stCxn id="202" idx="4"/>
            <a:endCxn id="200" idx="3"/>
          </p:cNvCxnSpPr>
          <p:nvPr/>
        </p:nvCxnSpPr>
        <p:spPr>
          <a:xfrm flipH="1">
            <a:off x="5743425" y="4283450"/>
            <a:ext cx="729600" cy="331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6" name="Google Shape;206;gb8ac3231bf_0_11"/>
          <p:cNvSpPr/>
          <p:nvPr/>
        </p:nvSpPr>
        <p:spPr>
          <a:xfrm>
            <a:off x="6102525" y="788713"/>
            <a:ext cx="1380900" cy="3363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ONOS 1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b8ac3231bf_0_11"/>
          <p:cNvSpPr/>
          <p:nvPr/>
        </p:nvSpPr>
        <p:spPr>
          <a:xfrm>
            <a:off x="6235125" y="731050"/>
            <a:ext cx="1380900" cy="336300"/>
          </a:xfrm>
          <a:prstGeom prst="roundRect">
            <a:avLst>
              <a:gd name="adj" fmla="val 16667"/>
            </a:avLst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ONOS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8" name="Google Shape;208;gb8ac3231bf_0_11"/>
          <p:cNvCxnSpPr/>
          <p:nvPr/>
        </p:nvCxnSpPr>
        <p:spPr>
          <a:xfrm>
            <a:off x="6792975" y="1180600"/>
            <a:ext cx="0" cy="2580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dash"/>
            <a:round/>
            <a:headEnd type="stealth" w="med" len="med"/>
            <a:tailEnd type="stealth" w="med" len="med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cxnSp>
        <p:nvCxnSpPr>
          <p:cNvPr id="209" name="Google Shape;209;gb8ac3231bf_0_11"/>
          <p:cNvCxnSpPr/>
          <p:nvPr/>
        </p:nvCxnSpPr>
        <p:spPr>
          <a:xfrm>
            <a:off x="6568525" y="1180600"/>
            <a:ext cx="0" cy="2580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dash"/>
            <a:round/>
            <a:headEnd type="stealth" w="med" len="med"/>
            <a:tailEnd type="stealth" w="med" len="med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210" name="Google Shape;210;gb8ac3231bf_0_11"/>
          <p:cNvSpPr txBox="1"/>
          <p:nvPr/>
        </p:nvSpPr>
        <p:spPr>
          <a:xfrm>
            <a:off x="180900" y="605425"/>
            <a:ext cx="4254300" cy="3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Common Control &amp; Management for PON networks (OLTs and ONUs)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Different brands of OLTs and ONUs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Multiple services and operator workflows (ATT, TT, DT)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Device Management Interface for non datapath operations (e.g olt software upgrade)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Scale </a:t>
            </a:r>
            <a:r>
              <a:rPr lang="en-US" sz="1600"/>
              <a:t>deployments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(10 Stack with 10240 subscribers with the same infra)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Software update (VOLTHA and ONUs)</a:t>
            </a:r>
            <a:endParaRPr sz="1600"/>
          </a:p>
          <a:p>
            <a:pPr marL="457200" marR="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Hardware, scale, soak testing</a:t>
            </a:r>
            <a:endParaRPr sz="1600"/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b8ac3231bf_0_11"/>
          <p:cNvSpPr/>
          <p:nvPr/>
        </p:nvSpPr>
        <p:spPr>
          <a:xfrm>
            <a:off x="4924150" y="2013725"/>
            <a:ext cx="439850" cy="286250"/>
          </a:xfrm>
          <a:prstGeom prst="flowChartMagneticDisk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Etcd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b8ac3231bf_0_11"/>
          <p:cNvSpPr/>
          <p:nvPr/>
        </p:nvSpPr>
        <p:spPr>
          <a:xfrm>
            <a:off x="5566000" y="2216575"/>
            <a:ext cx="2233200" cy="150300"/>
          </a:xfrm>
          <a:prstGeom prst="roundRect">
            <a:avLst>
              <a:gd name="adj" fmla="val 16667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kafka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3" name="Google Shape;213;gb8ac3231bf_0_11"/>
          <p:cNvCxnSpPr/>
          <p:nvPr/>
        </p:nvCxnSpPr>
        <p:spPr>
          <a:xfrm flipH="1">
            <a:off x="8044900" y="1759275"/>
            <a:ext cx="6900" cy="1858500"/>
          </a:xfrm>
          <a:prstGeom prst="straightConnector1">
            <a:avLst/>
          </a:prstGeom>
          <a:noFill/>
          <a:ln w="12700" cap="flat" cmpd="sng">
            <a:solidFill>
              <a:srgbClr val="7F7F7F"/>
            </a:solidFill>
            <a:prstDash val="dash"/>
            <a:round/>
            <a:headEnd type="stealth" w="med" len="med"/>
            <a:tailEnd type="stealth" w="med" len="med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</p:cxnSp>
      <p:sp>
        <p:nvSpPr>
          <p:cNvPr id="214" name="Google Shape;214;gb8ac3231bf_0_11"/>
          <p:cNvSpPr txBox="1"/>
          <p:nvPr/>
        </p:nvSpPr>
        <p:spPr>
          <a:xfrm>
            <a:off x="5670225" y="1149250"/>
            <a:ext cx="985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Openflow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b8ac3231bf_0_11"/>
          <p:cNvSpPr txBox="1"/>
          <p:nvPr/>
        </p:nvSpPr>
        <p:spPr>
          <a:xfrm>
            <a:off x="8137200" y="2786700"/>
            <a:ext cx="9852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Device Management Interface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b8ac3231bf_0_11"/>
          <p:cNvSpPr/>
          <p:nvPr/>
        </p:nvSpPr>
        <p:spPr>
          <a:xfrm>
            <a:off x="5498375" y="2454963"/>
            <a:ext cx="1144500" cy="38100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w="9525" cap="flat" cmpd="sng">
            <a:solidFill>
              <a:srgbClr val="A1A1A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82275" tIns="41125" rIns="82275" bIns="411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endParaRPr sz="108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OpenONU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Adaptor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80"/>
              <a:buFont typeface="Arial"/>
              <a:buNone/>
            </a:pPr>
            <a:endParaRPr sz="108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b8ac3231bf_0_11"/>
          <p:cNvSpPr/>
          <p:nvPr/>
        </p:nvSpPr>
        <p:spPr>
          <a:xfrm>
            <a:off x="6180325" y="2659050"/>
            <a:ext cx="519900" cy="1857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cap="flat" cmpd="sng">
            <a:solidFill>
              <a:srgbClr val="004B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OMCI</a:t>
            </a:r>
            <a:endParaRPr sz="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gb8ac3231bf_0_11"/>
          <p:cNvCxnSpPr/>
          <p:nvPr/>
        </p:nvCxnSpPr>
        <p:spPr>
          <a:xfrm rot="10800000" flipH="1">
            <a:off x="4534300" y="4015925"/>
            <a:ext cx="4579500" cy="3234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9" name="Google Shape;219;gb8ac3231bf_0_11"/>
          <p:cNvCxnSpPr/>
          <p:nvPr/>
        </p:nvCxnSpPr>
        <p:spPr>
          <a:xfrm rot="10800000" flipH="1">
            <a:off x="4534300" y="4015925"/>
            <a:ext cx="4537800" cy="628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0" name="Google Shape;220;gb8ac3231bf_0_11"/>
          <p:cNvCxnSpPr/>
          <p:nvPr/>
        </p:nvCxnSpPr>
        <p:spPr>
          <a:xfrm>
            <a:off x="4542600" y="3683950"/>
            <a:ext cx="4504800" cy="3402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1" name="Google Shape;221;gb8ac3231bf_0_11"/>
          <p:cNvCxnSpPr/>
          <p:nvPr/>
        </p:nvCxnSpPr>
        <p:spPr>
          <a:xfrm>
            <a:off x="4476225" y="3941125"/>
            <a:ext cx="4546200" cy="996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2" name="Google Shape;222;gb8ac3231bf_0_11"/>
          <p:cNvSpPr txBox="1"/>
          <p:nvPr/>
        </p:nvSpPr>
        <p:spPr>
          <a:xfrm>
            <a:off x="257175" y="4395350"/>
            <a:ext cx="6081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VOLTHA 2.</a:t>
            </a:r>
            <a:r>
              <a:rPr lang="en-US" sz="1600" u="sng">
                <a:solidFill>
                  <a:schemeClr val="hlink"/>
                </a:solidFill>
                <a:hlinkClick r:id="rId3"/>
              </a:rPr>
              <a:t>7</a:t>
            </a:r>
            <a:r>
              <a:rPr lang="en-US" sz="16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 Webinar </a:t>
            </a:r>
            <a:b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6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https://docs.voltha.org/master/release_notes/voltha_2.</a:t>
            </a:r>
            <a:r>
              <a:rPr lang="en-US" sz="1600" u="sng">
                <a:solidFill>
                  <a:schemeClr val="hlink"/>
                </a:solidFill>
                <a:hlinkClick r:id="rId4"/>
              </a:rPr>
              <a:t>7</a:t>
            </a:r>
            <a:r>
              <a:rPr lang="en-US" sz="16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.html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b8ac3231bf_0_89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VOLTHA Deployments with Operators</a:t>
            </a:r>
            <a:endParaRPr/>
          </a:p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pic>
        <p:nvPicPr>
          <p:cNvPr id="228" name="Google Shape;228;gb8ac3231bf_0_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38549" y="1241424"/>
            <a:ext cx="2178500" cy="17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gb8ac3231bf_0_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43074" y="3092124"/>
            <a:ext cx="2121851" cy="15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gb8ac3231bf_0_89"/>
          <p:cNvSpPr txBox="1"/>
          <p:nvPr/>
        </p:nvSpPr>
        <p:spPr>
          <a:xfrm>
            <a:off x="265350" y="877925"/>
            <a:ext cx="5745000" cy="38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Voltha is in production with live customers:</a:t>
            </a:r>
            <a:endParaRPr sz="1800" b="1" i="0" u="none" strike="noStrike" cap="non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-"/>
            </a:pPr>
            <a:r>
              <a:rPr lang="en-US" sz="1800" b="0" i="0" u="none" strike="noStrike" cap="non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Deutsche Telekom (DT) as part of the A4 project</a:t>
            </a:r>
            <a:endParaRPr sz="1800" b="0" i="0" u="none" strike="noStrike" cap="non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○"/>
            </a:pPr>
            <a:r>
              <a:rPr lang="en-US" sz="1800" b="0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https://www.telekom.com/en/media/media-information/archive/deutsche-telekom-s-access-4-0-platform-goes-live-615974</a:t>
            </a:r>
            <a:r>
              <a:rPr lang="en-US" sz="1800" b="0" i="0" u="none" strike="noStrike" cap="non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-"/>
            </a:pPr>
            <a:r>
              <a:rPr lang="en-US" sz="1800" b="0" i="0" u="none" strike="noStrike" cap="non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Turk Telekom (TT) </a:t>
            </a:r>
            <a:endParaRPr sz="1800" b="0" i="0" u="none" strike="noStrike" cap="non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○"/>
            </a:pPr>
            <a:r>
              <a:rPr lang="en-US" sz="1800" b="0" i="0" u="sng" strike="noStrike" cap="none">
                <a:solidFill>
                  <a:schemeClr val="hlink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6"/>
              </a:rPr>
              <a:t>https://www.aa.com.tr/en/science-technology/turkish-gsm-giant-makes-global-move-in-network-tech/2126349</a:t>
            </a:r>
            <a:r>
              <a:rPr lang="en-US" sz="1800" b="0" i="0" u="none" strike="noStrike" cap="none">
                <a:solidFill>
                  <a:srgbClr val="33333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rgbClr val="333333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e3c3a8045b_0_0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VOLTHA Long </a:t>
            </a:r>
            <a:r>
              <a:rPr lang="en-US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Term</a:t>
            </a:r>
            <a:r>
              <a:rPr lang="en-US"/>
              <a:t> Support Releases</a:t>
            </a:r>
            <a:endParaRPr/>
          </a:p>
        </p:txBody>
      </p:sp>
      <p:sp>
        <p:nvSpPr>
          <p:cNvPr id="236" name="Google Shape;236;ge3c3a8045b_0_0"/>
          <p:cNvSpPr txBox="1"/>
          <p:nvPr/>
        </p:nvSpPr>
        <p:spPr>
          <a:xfrm>
            <a:off x="189150" y="647625"/>
            <a:ext cx="8658600" cy="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11111"/>
                </a:solidFill>
                <a:highlight>
                  <a:srgbClr val="FFFFFF"/>
                </a:highlight>
              </a:rPr>
              <a:t>Long Term Support means</a:t>
            </a:r>
            <a:r>
              <a:rPr lang="en-US" sz="1800">
                <a:solidFill>
                  <a:srgbClr val="111111"/>
                </a:solidFill>
                <a:highlight>
                  <a:srgbClr val="FFFFFF"/>
                </a:highlight>
              </a:rPr>
              <a:t> that throughout the lifetime of a release there is a </a:t>
            </a:r>
            <a:r>
              <a:rPr lang="en-US" sz="1800" b="1">
                <a:solidFill>
                  <a:srgbClr val="111111"/>
                </a:solidFill>
                <a:highlight>
                  <a:srgbClr val="FFFFFF"/>
                </a:highlight>
              </a:rPr>
              <a:t>commitment to update, patch and maintain the software </a:t>
            </a:r>
            <a:r>
              <a:rPr lang="en-US" sz="18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(more info)</a:t>
            </a:r>
            <a:endParaRPr sz="1800">
              <a:solidFill>
                <a:srgbClr val="111111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</p:txBody>
      </p:sp>
      <p:pic>
        <p:nvPicPr>
          <p:cNvPr id="237" name="Google Shape;237;ge3c3a8045b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00499" y="3083876"/>
            <a:ext cx="2543000" cy="19072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e3c3a8045b_0_0"/>
          <p:cNvSpPr txBox="1"/>
          <p:nvPr/>
        </p:nvSpPr>
        <p:spPr>
          <a:xfrm>
            <a:off x="242700" y="1503425"/>
            <a:ext cx="86586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11111"/>
                </a:solidFill>
                <a:highlight>
                  <a:schemeClr val="lt1"/>
                </a:highlight>
              </a:rPr>
              <a:t>VOLTHA is a stable feature-rich project and has reached a level of maturity where it can be meaningfully used by others as part of their product or solution.</a:t>
            </a:r>
            <a:br>
              <a:rPr lang="en-US" sz="1800">
                <a:solidFill>
                  <a:srgbClr val="111111"/>
                </a:solidFill>
                <a:highlight>
                  <a:schemeClr val="lt1"/>
                </a:highlight>
              </a:rPr>
            </a:br>
            <a:endParaRPr sz="1800">
              <a:solidFill>
                <a:srgbClr val="111111"/>
              </a:solidFill>
              <a:highlight>
                <a:schemeClr val="lt1"/>
              </a:highlight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VOLTHA 2.8 is the first Long Term Support release of the project.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e2de1684ca_0_1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VOLTHA Long </a:t>
            </a:r>
            <a:r>
              <a:rPr lang="en-US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Term</a:t>
            </a:r>
            <a:r>
              <a:rPr lang="en-US"/>
              <a:t> Support Releases</a:t>
            </a:r>
            <a:endParaRPr/>
          </a:p>
        </p:txBody>
      </p:sp>
      <p:sp>
        <p:nvSpPr>
          <p:cNvPr id="244" name="Google Shape;244;ge2de1684ca_0_1"/>
          <p:cNvSpPr txBox="1"/>
          <p:nvPr/>
        </p:nvSpPr>
        <p:spPr>
          <a:xfrm>
            <a:off x="317950" y="617275"/>
            <a:ext cx="5674500" cy="26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VOLTHA </a:t>
            </a:r>
            <a:r>
              <a:rPr lang="en-US" sz="1800" b="1"/>
              <a:t>Long Term Support</a:t>
            </a:r>
            <a:r>
              <a:rPr lang="en-US" sz="1800"/>
              <a:t> process is as follows: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/>
              <a:t>18 months support</a:t>
            </a:r>
            <a:r>
              <a:rPr lang="en-US" sz="1800"/>
              <a:t> with bug fixes and testing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LTS releases are 18 months apart. 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/>
              <a:t>6 month release cycles</a:t>
            </a:r>
            <a:r>
              <a:rPr lang="en-US" sz="1800"/>
              <a:t> 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/>
              <a:t>Two interim releases</a:t>
            </a:r>
            <a:r>
              <a:rPr lang="en-US" sz="1800"/>
              <a:t> between LTS versions. 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 b="1"/>
              <a:t>Bugfixes</a:t>
            </a:r>
            <a:r>
              <a:rPr lang="en-US" sz="1800"/>
              <a:t> </a:t>
            </a:r>
            <a:r>
              <a:rPr lang="en-US" sz="1800" b="1"/>
              <a:t>will be backported</a:t>
            </a:r>
            <a:r>
              <a:rPr lang="en-US" sz="1800"/>
              <a:t> to LTS (if applicable) from master and interim release.</a:t>
            </a:r>
            <a:endParaRPr sz="18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ge2de1684ca_0_1"/>
          <p:cNvSpPr txBox="1"/>
          <p:nvPr/>
        </p:nvSpPr>
        <p:spPr>
          <a:xfrm>
            <a:off x="189150" y="3037175"/>
            <a:ext cx="8658600" cy="19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LTS gives operators and users more confidence and attracts more users</a:t>
            </a:r>
            <a:endParaRPr sz="1800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“</a:t>
            </a:r>
            <a:r>
              <a:rPr lang="en-US" sz="1600" i="1"/>
              <a:t>We applaud the ONF VOLTHA Community for this milestone achievement. With carrier grade VOLTHA solutions being deployed in production, Network Disaggregation has become a reality. We are looking forward to continuing this fruitful community collaboration.</a:t>
            </a:r>
            <a:r>
              <a:rPr lang="en-US" sz="1600"/>
              <a:t>” Manuel Paul, Deutsche Telekom’s Product Owner for VOLTHA development.</a:t>
            </a:r>
            <a:endParaRPr sz="1600"/>
          </a:p>
        </p:txBody>
      </p:sp>
      <p:pic>
        <p:nvPicPr>
          <p:cNvPr id="246" name="Google Shape;246;ge2de1684ca_0_1"/>
          <p:cNvPicPr preferRelativeResize="0"/>
          <p:nvPr/>
        </p:nvPicPr>
        <p:blipFill rotWithShape="1">
          <a:blip r:embed="rId3">
            <a:alphaModFix/>
          </a:blip>
          <a:srcRect l="8469" r="10479"/>
          <a:stretch/>
        </p:blipFill>
        <p:spPr>
          <a:xfrm>
            <a:off x="5746150" y="669175"/>
            <a:ext cx="3162531" cy="236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cc5e82cd3f_0_107"/>
          <p:cNvSpPr txBox="1">
            <a:spLocks noGrp="1"/>
          </p:cNvSpPr>
          <p:nvPr>
            <p:ph type="title"/>
          </p:nvPr>
        </p:nvSpPr>
        <p:spPr>
          <a:xfrm>
            <a:off x="447676" y="72933"/>
            <a:ext cx="8531100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ETCD Persistence at scale</a:t>
            </a:r>
            <a:endParaRPr/>
          </a:p>
        </p:txBody>
      </p:sp>
      <p:sp>
        <p:nvSpPr>
          <p:cNvPr id="252" name="Google Shape;252;gcc5e82cd3f_0_107"/>
          <p:cNvSpPr txBox="1"/>
          <p:nvPr/>
        </p:nvSpPr>
        <p:spPr>
          <a:xfrm>
            <a:off x="189150" y="571425"/>
            <a:ext cx="8713500" cy="20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VOLTHA storage through ETCD (pre 2.8) had </a:t>
            </a:r>
            <a:r>
              <a:rPr lang="en-US" sz="1800" b="1"/>
              <a:t>issues in space occupancy, write speed and use of persistent storage</a:t>
            </a:r>
            <a:r>
              <a:rPr lang="en-US" sz="1800"/>
              <a:t> with upstream BITNAMI Charts. </a:t>
            </a:r>
            <a:endParaRPr sz="18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ETCD 6.2.5 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Compacted technology profile instances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Removal of flows storage in the rw-core. 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Openolt adapter read-through cache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ETCD connection pool in voltha-lib-go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Optimization of stored attributes	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Automatic compaction and defragmentation</a:t>
            </a:r>
            <a:endParaRPr sz="180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Use of nVME disks</a:t>
            </a:r>
            <a:endParaRPr sz="1800" b="1"/>
          </a:p>
        </p:txBody>
      </p:sp>
      <p:pic>
        <p:nvPicPr>
          <p:cNvPr id="253" name="Google Shape;253;gcc5e82cd3f_0_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8602" y="2035050"/>
            <a:ext cx="3361900" cy="125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cc5e82cd3f_0_107"/>
          <p:cNvSpPr txBox="1"/>
          <p:nvPr/>
        </p:nvSpPr>
        <p:spPr>
          <a:xfrm>
            <a:off x="276225" y="4240550"/>
            <a:ext cx="85311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Lowered disk space usage by 80%, faster bring-up and provision time of 1024 ONUs (2 mins) with persistence enabled for failure scenarios</a:t>
            </a:r>
            <a:endParaRPr sz="1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NF PPT Template 102017">
  <a:themeElements>
    <a:clrScheme name="Custom 108">
      <a:dk1>
        <a:srgbClr val="4B4B4B"/>
      </a:dk1>
      <a:lt1>
        <a:srgbClr val="FFFFFF"/>
      </a:lt1>
      <a:dk2>
        <a:srgbClr val="004B7D"/>
      </a:dk2>
      <a:lt2>
        <a:srgbClr val="FFAF00"/>
      </a:lt2>
      <a:accent1>
        <a:srgbClr val="007DCC"/>
      </a:accent1>
      <a:accent2>
        <a:srgbClr val="CC3333"/>
      </a:accent2>
      <a:accent3>
        <a:srgbClr val="339866"/>
      </a:accent3>
      <a:accent4>
        <a:srgbClr val="664B97"/>
      </a:accent4>
      <a:accent5>
        <a:srgbClr val="00CCFF"/>
      </a:accent5>
      <a:accent6>
        <a:srgbClr val="CC6600"/>
      </a:accent6>
      <a:hlink>
        <a:srgbClr val="004B7D"/>
      </a:hlink>
      <a:folHlink>
        <a:srgbClr val="6666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NF_100317">
  <a:themeElements>
    <a:clrScheme name="Custom 99">
      <a:dk1>
        <a:srgbClr val="4B4B4B"/>
      </a:dk1>
      <a:lt1>
        <a:srgbClr val="FFFFFF"/>
      </a:lt1>
      <a:dk2>
        <a:srgbClr val="004B7D"/>
      </a:dk2>
      <a:lt2>
        <a:srgbClr val="00CCFF"/>
      </a:lt2>
      <a:accent1>
        <a:srgbClr val="339966"/>
      </a:accent1>
      <a:accent2>
        <a:srgbClr val="CC3333"/>
      </a:accent2>
      <a:accent3>
        <a:srgbClr val="007DCC"/>
      </a:accent3>
      <a:accent4>
        <a:srgbClr val="664B97"/>
      </a:accent4>
      <a:accent5>
        <a:srgbClr val="FFAF00"/>
      </a:accent5>
      <a:accent6>
        <a:srgbClr val="CC6600"/>
      </a:accent6>
      <a:hlink>
        <a:srgbClr val="004B7D"/>
      </a:hlink>
      <a:folHlink>
        <a:srgbClr val="6666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NF_100317">
  <a:themeElements>
    <a:clrScheme name="Custom 99">
      <a:dk1>
        <a:srgbClr val="4B4B4B"/>
      </a:dk1>
      <a:lt1>
        <a:srgbClr val="FFFFFF"/>
      </a:lt1>
      <a:dk2>
        <a:srgbClr val="004B7D"/>
      </a:dk2>
      <a:lt2>
        <a:srgbClr val="00CCFF"/>
      </a:lt2>
      <a:accent1>
        <a:srgbClr val="339966"/>
      </a:accent1>
      <a:accent2>
        <a:srgbClr val="CC3333"/>
      </a:accent2>
      <a:accent3>
        <a:srgbClr val="007DCC"/>
      </a:accent3>
      <a:accent4>
        <a:srgbClr val="664B97"/>
      </a:accent4>
      <a:accent5>
        <a:srgbClr val="FFAF00"/>
      </a:accent5>
      <a:accent6>
        <a:srgbClr val="CC6600"/>
      </a:accent6>
      <a:hlink>
        <a:srgbClr val="004B7D"/>
      </a:hlink>
      <a:folHlink>
        <a:srgbClr val="6666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1865</Words>
  <Application>Microsoft Macintosh PowerPoint</Application>
  <PresentationFormat>On-screen Show (16:9)</PresentationFormat>
  <Paragraphs>301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Avenir</vt:lpstr>
      <vt:lpstr>Noto Sans Symbols</vt:lpstr>
      <vt:lpstr>Twentieth Century</vt:lpstr>
      <vt:lpstr>Calibri</vt:lpstr>
      <vt:lpstr>Corbel</vt:lpstr>
      <vt:lpstr>Arial</vt:lpstr>
      <vt:lpstr>ONF PPT Template 102017</vt:lpstr>
      <vt:lpstr>ONF_100317</vt:lpstr>
      <vt:lpstr>ONF_100317</vt:lpstr>
      <vt:lpstr>PowerPoint Presentation</vt:lpstr>
      <vt:lpstr>Outline</vt:lpstr>
      <vt:lpstr>SEBA Reference Design Architecture </vt:lpstr>
      <vt:lpstr>SEBA 2.0 Exemplar Architecture</vt:lpstr>
      <vt:lpstr>VOLTHA: Virtual OLT Hardware Abstraction </vt:lpstr>
      <vt:lpstr>VOLTHA Deployments with Operators </vt:lpstr>
      <vt:lpstr>VOLTHA Long Term Support Releases</vt:lpstr>
      <vt:lpstr>VOLTHA Long Term Support Releases</vt:lpstr>
      <vt:lpstr>ETCD Persistence at scale</vt:lpstr>
      <vt:lpstr>Performance Measurements</vt:lpstr>
      <vt:lpstr>IETF Bandwidth profile</vt:lpstr>
      <vt:lpstr>5 TCONT Selection</vt:lpstr>
      <vt:lpstr>Multi User Network Interface (multi-UNI)  Support</vt:lpstr>
      <vt:lpstr>Platform stabilization</vt:lpstr>
      <vt:lpstr>Turk Telekom Testing</vt:lpstr>
      <vt:lpstr>VOLTHA+ONOS 2.8 Testing</vt:lpstr>
      <vt:lpstr>Continuous Certification -- Radisys 3200G</vt:lpstr>
      <vt:lpstr>Continuous Certification</vt:lpstr>
      <vt:lpstr>2.8 Accomplishments</vt:lpstr>
      <vt:lpstr>VOLTHA 2.9 Roadmap </vt:lpstr>
      <vt:lpstr>SEBA Community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Timon Sloane</dc:creator>
  <cp:lastModifiedBy>Denise Barton</cp:lastModifiedBy>
  <cp:revision>1</cp:revision>
  <dcterms:created xsi:type="dcterms:W3CDTF">2017-10-05T01:14:33Z</dcterms:created>
  <dcterms:modified xsi:type="dcterms:W3CDTF">2021-07-15T17:57:58Z</dcterms:modified>
</cp:coreProperties>
</file>